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Lst>
  <p:notesMasterIdLst>
    <p:notesMasterId r:id="rId57"/>
  </p:notesMasterIdLst>
  <p:handoutMasterIdLst>
    <p:handoutMasterId r:id="rId58"/>
  </p:handoutMasterIdLst>
  <p:sldIdLst>
    <p:sldId id="281" r:id="rId3"/>
    <p:sldId id="282" r:id="rId4"/>
    <p:sldId id="283" r:id="rId5"/>
    <p:sldId id="408" r:id="rId6"/>
    <p:sldId id="754" r:id="rId7"/>
    <p:sldId id="753" r:id="rId8"/>
    <p:sldId id="752" r:id="rId9"/>
    <p:sldId id="755" r:id="rId10"/>
    <p:sldId id="756" r:id="rId11"/>
    <p:sldId id="406" r:id="rId12"/>
    <p:sldId id="365" r:id="rId13"/>
    <p:sldId id="396" r:id="rId14"/>
    <p:sldId id="395" r:id="rId15"/>
    <p:sldId id="384" r:id="rId16"/>
    <p:sldId id="394" r:id="rId17"/>
    <p:sldId id="769" r:id="rId18"/>
    <p:sldId id="409" r:id="rId19"/>
    <p:sldId id="362" r:id="rId20"/>
    <p:sldId id="380" r:id="rId21"/>
    <p:sldId id="764" r:id="rId22"/>
    <p:sldId id="413" r:id="rId23"/>
    <p:sldId id="397" r:id="rId24"/>
    <p:sldId id="765" r:id="rId25"/>
    <p:sldId id="416" r:id="rId26"/>
    <p:sldId id="759" r:id="rId27"/>
    <p:sldId id="751" r:id="rId28"/>
    <p:sldId id="758" r:id="rId29"/>
    <p:sldId id="750" r:id="rId30"/>
    <p:sldId id="398" r:id="rId31"/>
    <p:sldId id="402" r:id="rId32"/>
    <p:sldId id="400" r:id="rId33"/>
    <p:sldId id="410" r:id="rId34"/>
    <p:sldId id="363" r:id="rId35"/>
    <p:sldId id="381" r:id="rId36"/>
    <p:sldId id="401" r:id="rId37"/>
    <p:sldId id="414" r:id="rId38"/>
    <p:sldId id="404" r:id="rId39"/>
    <p:sldId id="405" r:id="rId40"/>
    <p:sldId id="403" r:id="rId41"/>
    <p:sldId id="411" r:id="rId42"/>
    <p:sldId id="757" r:id="rId43"/>
    <p:sldId id="760" r:id="rId44"/>
    <p:sldId id="761" r:id="rId45"/>
    <p:sldId id="768" r:id="rId46"/>
    <p:sldId id="767" r:id="rId47"/>
    <p:sldId id="284" r:id="rId48"/>
    <p:sldId id="415" r:id="rId49"/>
    <p:sldId id="277" r:id="rId50"/>
    <p:sldId id="749" r:id="rId51"/>
    <p:sldId id="361" r:id="rId52"/>
    <p:sldId id="358" r:id="rId53"/>
    <p:sldId id="762" r:id="rId54"/>
    <p:sldId id="763" r:id="rId55"/>
    <p:sldId id="360" r:id="rId5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8" autoAdjust="0"/>
    <p:restoredTop sz="84191" autoAdjust="0"/>
  </p:normalViewPr>
  <p:slideViewPr>
    <p:cSldViewPr snapToGrid="0">
      <p:cViewPr varScale="1">
        <p:scale>
          <a:sx n="60" d="100"/>
          <a:sy n="60" d="100"/>
        </p:scale>
        <p:origin x="147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5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DBA141-166B-4690-82E9-67A120DF425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6851004-4F2B-42E4-9EC5-59B3F488A6E3}">
      <dgm:prSet phldrT="[Text]"/>
      <dgm:spPr/>
      <dgm:t>
        <a:bodyPr/>
        <a:lstStyle/>
        <a:p>
          <a:r>
            <a:rPr lang="en-US" dirty="0"/>
            <a:t>Co- Trustees</a:t>
          </a:r>
        </a:p>
      </dgm:t>
    </dgm:pt>
    <dgm:pt modelId="{73D961EF-5D8C-4112-AE54-AE17163D2A05}" type="parTrans" cxnId="{8023C622-2297-4C80-9A71-08CCBE8DB261}">
      <dgm:prSet/>
      <dgm:spPr/>
      <dgm:t>
        <a:bodyPr/>
        <a:lstStyle/>
        <a:p>
          <a:endParaRPr lang="en-US"/>
        </a:p>
      </dgm:t>
    </dgm:pt>
    <dgm:pt modelId="{6B4FE91A-CB43-4861-AF1F-2CF91C51E593}" type="sibTrans" cxnId="{8023C622-2297-4C80-9A71-08CCBE8DB261}">
      <dgm:prSet/>
      <dgm:spPr/>
      <dgm:t>
        <a:bodyPr/>
        <a:lstStyle/>
        <a:p>
          <a:endParaRPr lang="en-US"/>
        </a:p>
      </dgm:t>
    </dgm:pt>
    <dgm:pt modelId="{80DFEA11-A88C-4075-B19C-2149BD1B6890}">
      <dgm:prSet phldrT="[Text]"/>
      <dgm:spPr/>
      <dgm:t>
        <a:bodyPr/>
        <a:lstStyle/>
        <a:p>
          <a:r>
            <a:rPr lang="en-US" dirty="0"/>
            <a:t>Dissenting Trustees</a:t>
          </a:r>
        </a:p>
      </dgm:t>
    </dgm:pt>
    <dgm:pt modelId="{00285273-15C6-4D25-9752-8F8D323513DC}" type="parTrans" cxnId="{0A46B9A3-29AE-4F49-8F51-B577C762B568}">
      <dgm:prSet/>
      <dgm:spPr/>
      <dgm:t>
        <a:bodyPr/>
        <a:lstStyle/>
        <a:p>
          <a:endParaRPr lang="en-US"/>
        </a:p>
      </dgm:t>
    </dgm:pt>
    <dgm:pt modelId="{B4291FC0-9785-46CE-B37D-77774AEA7087}" type="sibTrans" cxnId="{0A46B9A3-29AE-4F49-8F51-B577C762B568}">
      <dgm:prSet/>
      <dgm:spPr/>
      <dgm:t>
        <a:bodyPr/>
        <a:lstStyle/>
        <a:p>
          <a:endParaRPr lang="en-US"/>
        </a:p>
      </dgm:t>
    </dgm:pt>
    <dgm:pt modelId="{ACD256AA-222C-4AA0-97FD-CD9C2AFD0A8C}">
      <dgm:prSet phldrT="[Text]"/>
      <dgm:spPr/>
      <dgm:t>
        <a:bodyPr/>
        <a:lstStyle/>
        <a:p>
          <a:r>
            <a:rPr lang="en-US" dirty="0"/>
            <a:t>Excluded Trustees</a:t>
          </a:r>
        </a:p>
      </dgm:t>
    </dgm:pt>
    <dgm:pt modelId="{C4289FA3-564A-4C5E-A964-525B0EF55132}" type="parTrans" cxnId="{32EA44B3-C38F-4CA2-818A-5AF4F21ACF6B}">
      <dgm:prSet/>
      <dgm:spPr/>
      <dgm:t>
        <a:bodyPr/>
        <a:lstStyle/>
        <a:p>
          <a:endParaRPr lang="en-US"/>
        </a:p>
      </dgm:t>
    </dgm:pt>
    <dgm:pt modelId="{3EE87532-7001-42BF-A536-DB1358E1C934}" type="sibTrans" cxnId="{32EA44B3-C38F-4CA2-818A-5AF4F21ACF6B}">
      <dgm:prSet/>
      <dgm:spPr/>
      <dgm:t>
        <a:bodyPr/>
        <a:lstStyle/>
        <a:p>
          <a:endParaRPr lang="en-US"/>
        </a:p>
      </dgm:t>
    </dgm:pt>
    <dgm:pt modelId="{F0E2619F-BC06-4773-9DCB-DE7555BBF20E}">
      <dgm:prSet phldrT="[Text]"/>
      <dgm:spPr/>
      <dgm:t>
        <a:bodyPr/>
        <a:lstStyle/>
        <a:p>
          <a:r>
            <a:rPr lang="en-US" dirty="0"/>
            <a:t>Separate Trustees</a:t>
          </a:r>
        </a:p>
      </dgm:t>
    </dgm:pt>
    <dgm:pt modelId="{04965D44-D6C0-4087-BFF2-C9BCD3496B8A}" type="parTrans" cxnId="{71D7860B-8006-4C84-A5AA-EE473F1DA21C}">
      <dgm:prSet/>
      <dgm:spPr/>
      <dgm:t>
        <a:bodyPr/>
        <a:lstStyle/>
        <a:p>
          <a:endParaRPr lang="en-US"/>
        </a:p>
      </dgm:t>
    </dgm:pt>
    <dgm:pt modelId="{016ECF81-6786-4E9F-86A6-CFC09622DD70}" type="sibTrans" cxnId="{71D7860B-8006-4C84-A5AA-EE473F1DA21C}">
      <dgm:prSet/>
      <dgm:spPr/>
      <dgm:t>
        <a:bodyPr/>
        <a:lstStyle/>
        <a:p>
          <a:endParaRPr lang="en-US"/>
        </a:p>
      </dgm:t>
    </dgm:pt>
    <dgm:pt modelId="{6AC33C6E-3A18-4602-ACBD-D166B5AC5E00}">
      <dgm:prSet phldrT="[Text]"/>
      <dgm:spPr/>
      <dgm:t>
        <a:bodyPr/>
        <a:lstStyle/>
        <a:p>
          <a:r>
            <a:rPr lang="en-US" dirty="0"/>
            <a:t>Directed Trustee</a:t>
          </a:r>
        </a:p>
      </dgm:t>
    </dgm:pt>
    <dgm:pt modelId="{4FA69824-694B-4DAD-8CFA-9A776451921C}" type="parTrans" cxnId="{C467B6A3-A231-4613-A288-47739B3CD5C0}">
      <dgm:prSet/>
      <dgm:spPr/>
      <dgm:t>
        <a:bodyPr/>
        <a:lstStyle/>
        <a:p>
          <a:endParaRPr lang="en-US"/>
        </a:p>
      </dgm:t>
    </dgm:pt>
    <dgm:pt modelId="{4A2A00EF-29CD-4A61-A7F6-EBC8E56B7593}" type="sibTrans" cxnId="{C467B6A3-A231-4613-A288-47739B3CD5C0}">
      <dgm:prSet/>
      <dgm:spPr/>
      <dgm:t>
        <a:bodyPr/>
        <a:lstStyle/>
        <a:p>
          <a:endParaRPr lang="en-US"/>
        </a:p>
      </dgm:t>
    </dgm:pt>
    <dgm:pt modelId="{C37F477E-F086-49E1-BFAB-57417F66B90E}" type="pres">
      <dgm:prSet presAssocID="{B2DBA141-166B-4690-82E9-67A120DF425B}" presName="diagram" presStyleCnt="0">
        <dgm:presLayoutVars>
          <dgm:dir/>
          <dgm:resizeHandles val="exact"/>
        </dgm:presLayoutVars>
      </dgm:prSet>
      <dgm:spPr/>
    </dgm:pt>
    <dgm:pt modelId="{97AC201F-073F-480C-9B28-F973BBFB6C0E}" type="pres">
      <dgm:prSet presAssocID="{E6851004-4F2B-42E4-9EC5-59B3F488A6E3}" presName="node" presStyleLbl="node1" presStyleIdx="0" presStyleCnt="5">
        <dgm:presLayoutVars>
          <dgm:bulletEnabled val="1"/>
        </dgm:presLayoutVars>
      </dgm:prSet>
      <dgm:spPr/>
    </dgm:pt>
    <dgm:pt modelId="{7C7F4820-1B52-4A00-9C2B-05188AFA5DAB}" type="pres">
      <dgm:prSet presAssocID="{6B4FE91A-CB43-4861-AF1F-2CF91C51E593}" presName="sibTrans" presStyleCnt="0"/>
      <dgm:spPr/>
    </dgm:pt>
    <dgm:pt modelId="{3942A63C-1FF9-4F83-9064-59E113D55406}" type="pres">
      <dgm:prSet presAssocID="{80DFEA11-A88C-4075-B19C-2149BD1B6890}" presName="node" presStyleLbl="node1" presStyleIdx="1" presStyleCnt="5">
        <dgm:presLayoutVars>
          <dgm:bulletEnabled val="1"/>
        </dgm:presLayoutVars>
      </dgm:prSet>
      <dgm:spPr/>
    </dgm:pt>
    <dgm:pt modelId="{1CD171EC-4210-4965-A1C7-41D49BC7AF44}" type="pres">
      <dgm:prSet presAssocID="{B4291FC0-9785-46CE-B37D-77774AEA7087}" presName="sibTrans" presStyleCnt="0"/>
      <dgm:spPr/>
    </dgm:pt>
    <dgm:pt modelId="{73439A98-0F34-4543-9665-77FA900A8740}" type="pres">
      <dgm:prSet presAssocID="{ACD256AA-222C-4AA0-97FD-CD9C2AFD0A8C}" presName="node" presStyleLbl="node1" presStyleIdx="2" presStyleCnt="5">
        <dgm:presLayoutVars>
          <dgm:bulletEnabled val="1"/>
        </dgm:presLayoutVars>
      </dgm:prSet>
      <dgm:spPr/>
    </dgm:pt>
    <dgm:pt modelId="{CD3ACA9F-5D27-41B3-A384-0F958CB4769F}" type="pres">
      <dgm:prSet presAssocID="{3EE87532-7001-42BF-A536-DB1358E1C934}" presName="sibTrans" presStyleCnt="0"/>
      <dgm:spPr/>
    </dgm:pt>
    <dgm:pt modelId="{55DCD1E0-EB15-41E5-A67A-DCEC6F0FD77C}" type="pres">
      <dgm:prSet presAssocID="{F0E2619F-BC06-4773-9DCB-DE7555BBF20E}" presName="node" presStyleLbl="node1" presStyleIdx="3" presStyleCnt="5">
        <dgm:presLayoutVars>
          <dgm:bulletEnabled val="1"/>
        </dgm:presLayoutVars>
      </dgm:prSet>
      <dgm:spPr/>
    </dgm:pt>
    <dgm:pt modelId="{812F004E-C69A-412F-95B0-5551C5C6006A}" type="pres">
      <dgm:prSet presAssocID="{016ECF81-6786-4E9F-86A6-CFC09622DD70}" presName="sibTrans" presStyleCnt="0"/>
      <dgm:spPr/>
    </dgm:pt>
    <dgm:pt modelId="{FECC7077-2D9E-495C-A26C-4D9C0561317C}" type="pres">
      <dgm:prSet presAssocID="{6AC33C6E-3A18-4602-ACBD-D166B5AC5E00}" presName="node" presStyleLbl="node1" presStyleIdx="4" presStyleCnt="5">
        <dgm:presLayoutVars>
          <dgm:bulletEnabled val="1"/>
        </dgm:presLayoutVars>
      </dgm:prSet>
      <dgm:spPr/>
    </dgm:pt>
  </dgm:ptLst>
  <dgm:cxnLst>
    <dgm:cxn modelId="{CEF46205-3A6B-4D08-AAFB-80ABBED48035}" type="presOf" srcId="{ACD256AA-222C-4AA0-97FD-CD9C2AFD0A8C}" destId="{73439A98-0F34-4543-9665-77FA900A8740}" srcOrd="0" destOrd="0" presId="urn:microsoft.com/office/officeart/2005/8/layout/default"/>
    <dgm:cxn modelId="{71D7860B-8006-4C84-A5AA-EE473F1DA21C}" srcId="{B2DBA141-166B-4690-82E9-67A120DF425B}" destId="{F0E2619F-BC06-4773-9DCB-DE7555BBF20E}" srcOrd="3" destOrd="0" parTransId="{04965D44-D6C0-4087-BFF2-C9BCD3496B8A}" sibTransId="{016ECF81-6786-4E9F-86A6-CFC09622DD70}"/>
    <dgm:cxn modelId="{FB59C013-93CF-408D-91F3-9E2DB4CEF0FC}" type="presOf" srcId="{B2DBA141-166B-4690-82E9-67A120DF425B}" destId="{C37F477E-F086-49E1-BFAB-57417F66B90E}" srcOrd="0" destOrd="0" presId="urn:microsoft.com/office/officeart/2005/8/layout/default"/>
    <dgm:cxn modelId="{8023C622-2297-4C80-9A71-08CCBE8DB261}" srcId="{B2DBA141-166B-4690-82E9-67A120DF425B}" destId="{E6851004-4F2B-42E4-9EC5-59B3F488A6E3}" srcOrd="0" destOrd="0" parTransId="{73D961EF-5D8C-4112-AE54-AE17163D2A05}" sibTransId="{6B4FE91A-CB43-4861-AF1F-2CF91C51E593}"/>
    <dgm:cxn modelId="{7D8AE741-8B9E-42B9-9B47-66FA40972B75}" type="presOf" srcId="{80DFEA11-A88C-4075-B19C-2149BD1B6890}" destId="{3942A63C-1FF9-4F83-9064-59E113D55406}" srcOrd="0" destOrd="0" presId="urn:microsoft.com/office/officeart/2005/8/layout/default"/>
    <dgm:cxn modelId="{55B02443-7A16-4C5B-A5AD-CEBC4C5B2484}" type="presOf" srcId="{F0E2619F-BC06-4773-9DCB-DE7555BBF20E}" destId="{55DCD1E0-EB15-41E5-A67A-DCEC6F0FD77C}" srcOrd="0" destOrd="0" presId="urn:microsoft.com/office/officeart/2005/8/layout/default"/>
    <dgm:cxn modelId="{C467B6A3-A231-4613-A288-47739B3CD5C0}" srcId="{B2DBA141-166B-4690-82E9-67A120DF425B}" destId="{6AC33C6E-3A18-4602-ACBD-D166B5AC5E00}" srcOrd="4" destOrd="0" parTransId="{4FA69824-694B-4DAD-8CFA-9A776451921C}" sibTransId="{4A2A00EF-29CD-4A61-A7F6-EBC8E56B7593}"/>
    <dgm:cxn modelId="{0A46B9A3-29AE-4F49-8F51-B577C762B568}" srcId="{B2DBA141-166B-4690-82E9-67A120DF425B}" destId="{80DFEA11-A88C-4075-B19C-2149BD1B6890}" srcOrd="1" destOrd="0" parTransId="{00285273-15C6-4D25-9752-8F8D323513DC}" sibTransId="{B4291FC0-9785-46CE-B37D-77774AEA7087}"/>
    <dgm:cxn modelId="{32EA44B3-C38F-4CA2-818A-5AF4F21ACF6B}" srcId="{B2DBA141-166B-4690-82E9-67A120DF425B}" destId="{ACD256AA-222C-4AA0-97FD-CD9C2AFD0A8C}" srcOrd="2" destOrd="0" parTransId="{C4289FA3-564A-4C5E-A964-525B0EF55132}" sibTransId="{3EE87532-7001-42BF-A536-DB1358E1C934}"/>
    <dgm:cxn modelId="{A3E89EB3-5AE4-4C30-B7F3-63718147C4EE}" type="presOf" srcId="{E6851004-4F2B-42E4-9EC5-59B3F488A6E3}" destId="{97AC201F-073F-480C-9B28-F973BBFB6C0E}" srcOrd="0" destOrd="0" presId="urn:microsoft.com/office/officeart/2005/8/layout/default"/>
    <dgm:cxn modelId="{19B532F0-09DB-49A7-B98D-D28FE102404E}" type="presOf" srcId="{6AC33C6E-3A18-4602-ACBD-D166B5AC5E00}" destId="{FECC7077-2D9E-495C-A26C-4D9C0561317C}" srcOrd="0" destOrd="0" presId="urn:microsoft.com/office/officeart/2005/8/layout/default"/>
    <dgm:cxn modelId="{6947C4B8-57CA-423E-8F8C-5D058AC763AD}" type="presParOf" srcId="{C37F477E-F086-49E1-BFAB-57417F66B90E}" destId="{97AC201F-073F-480C-9B28-F973BBFB6C0E}" srcOrd="0" destOrd="0" presId="urn:microsoft.com/office/officeart/2005/8/layout/default"/>
    <dgm:cxn modelId="{1BB1CFCB-BF4C-4478-90B6-665FDD5D3837}" type="presParOf" srcId="{C37F477E-F086-49E1-BFAB-57417F66B90E}" destId="{7C7F4820-1B52-4A00-9C2B-05188AFA5DAB}" srcOrd="1" destOrd="0" presId="urn:microsoft.com/office/officeart/2005/8/layout/default"/>
    <dgm:cxn modelId="{8006F29F-A58E-4A4F-8432-265A73B47905}" type="presParOf" srcId="{C37F477E-F086-49E1-BFAB-57417F66B90E}" destId="{3942A63C-1FF9-4F83-9064-59E113D55406}" srcOrd="2" destOrd="0" presId="urn:microsoft.com/office/officeart/2005/8/layout/default"/>
    <dgm:cxn modelId="{681AAD77-1B66-4125-98BB-342E0E191FD3}" type="presParOf" srcId="{C37F477E-F086-49E1-BFAB-57417F66B90E}" destId="{1CD171EC-4210-4965-A1C7-41D49BC7AF44}" srcOrd="3" destOrd="0" presId="urn:microsoft.com/office/officeart/2005/8/layout/default"/>
    <dgm:cxn modelId="{3EDEEA2D-FF43-4FFF-B65D-AB16825A4FDB}" type="presParOf" srcId="{C37F477E-F086-49E1-BFAB-57417F66B90E}" destId="{73439A98-0F34-4543-9665-77FA900A8740}" srcOrd="4" destOrd="0" presId="urn:microsoft.com/office/officeart/2005/8/layout/default"/>
    <dgm:cxn modelId="{41139DEE-97A8-4A45-BCBC-8F09FA3CBF5A}" type="presParOf" srcId="{C37F477E-F086-49E1-BFAB-57417F66B90E}" destId="{CD3ACA9F-5D27-41B3-A384-0F958CB4769F}" srcOrd="5" destOrd="0" presId="urn:microsoft.com/office/officeart/2005/8/layout/default"/>
    <dgm:cxn modelId="{CF0F3194-A4BB-4248-80C8-FAE86F585364}" type="presParOf" srcId="{C37F477E-F086-49E1-BFAB-57417F66B90E}" destId="{55DCD1E0-EB15-41E5-A67A-DCEC6F0FD77C}" srcOrd="6" destOrd="0" presId="urn:microsoft.com/office/officeart/2005/8/layout/default"/>
    <dgm:cxn modelId="{ABFCAA44-C734-4903-A310-12C6464C34B4}" type="presParOf" srcId="{C37F477E-F086-49E1-BFAB-57417F66B90E}" destId="{812F004E-C69A-412F-95B0-5551C5C6006A}" srcOrd="7" destOrd="0" presId="urn:microsoft.com/office/officeart/2005/8/layout/default"/>
    <dgm:cxn modelId="{5B57E917-1279-463E-9C27-19253024A75E}" type="presParOf" srcId="{C37F477E-F086-49E1-BFAB-57417F66B90E}" destId="{FECC7077-2D9E-495C-A26C-4D9C0561317C}" srcOrd="8"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B1CEEF-71D6-4669-B391-142FAEDA287E}"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0CB3B5F6-939B-4567-9C94-64BDE5B2B7A0}" type="parTrans" cxnId="{FAD3FEE0-5773-4F82-8877-C3899006CCD3}">
      <dgm:prSet/>
      <dgm:spPr/>
      <dgm:t>
        <a:bodyPr/>
        <a:lstStyle/>
        <a:p>
          <a:endParaRPr lang="en-US"/>
        </a:p>
      </dgm:t>
    </dgm:pt>
    <dgm:pt modelId="{6C4E2023-D54E-4F08-BE05-2EDA571495D0}">
      <dgm:prSet phldrT="[Text]">
        <dgm:style>
          <a:lnRef idx="0">
            <a:scrgbClr r="0" g="0" b="0"/>
          </a:lnRef>
          <a:fillRef idx="0">
            <a:scrgbClr r="0" g="0" b="0"/>
          </a:fillRef>
          <a:effectRef idx="0">
            <a:scrgbClr r="0" g="0" b="0"/>
          </a:effectRef>
          <a:fontRef idx="minor">
            <a:schemeClr val="lt1"/>
          </a:fontRef>
        </dgm:style>
      </dgm:prSet>
      <dgm:spPr>
        <a:solidFill>
          <a:schemeClr val="dk1"/>
        </a:solidFill>
        <a:ln>
          <a:noFill/>
        </a:ln>
      </dgm:spPr>
      <dgm:t>
        <a:bodyPr/>
        <a:lstStyle/>
        <a:p>
          <a:r>
            <a:rPr lang="en-US" b="1" dirty="0">
              <a:solidFill>
                <a:schemeClr val="bg1"/>
              </a:solidFill>
              <a:latin typeface="Arial" panose="020B0604020202020204" pitchFamily="34" charset="0"/>
              <a:cs typeface="Arial" panose="020B0604020202020204" pitchFamily="34" charset="0"/>
            </a:rPr>
            <a:t>TRUSTEE</a:t>
          </a:r>
        </a:p>
      </dgm:t>
    </dgm:pt>
    <dgm:pt modelId="{4E81CDA1-58E5-4ECA-B356-FA721C765DA5}" type="parTrans" cxnId="{031281F3-8FB8-4EAF-8999-A183F69FC1FD}">
      <dgm:prSet/>
      <dgm:spPr>
        <a:ln>
          <a:solidFill>
            <a:srgbClr val="6E6B66"/>
          </a:solidFill>
        </a:ln>
      </dgm:spPr>
      <dgm:t>
        <a:bodyPr/>
        <a:lstStyle/>
        <a:p>
          <a:endParaRPr lang="en-US"/>
        </a:p>
      </dgm:t>
    </dgm:pt>
    <dgm:pt modelId="{A5E43387-186E-4A7E-8E7C-0C3A2004AB0A}">
      <dgm:prSet phldrT="[Text]" custT="1"/>
      <dgm:spPr>
        <a:solidFill>
          <a:srgbClr val="6E6B66"/>
        </a:solidFill>
        <a:ln>
          <a:noFill/>
        </a:ln>
      </dgm:spPr>
      <dgm:t>
        <a:bodyPr/>
        <a:lstStyle/>
        <a:p>
          <a:r>
            <a:rPr lang="en-US" sz="950">
              <a:latin typeface="Arial" panose="020B0604020202020204" pitchFamily="34" charset="0"/>
              <a:cs typeface="Arial" panose="020B0604020202020204" pitchFamily="34" charset="0"/>
            </a:rPr>
            <a:t>Investments</a:t>
          </a:r>
        </a:p>
      </dgm:t>
    </dgm:pt>
    <dgm:pt modelId="{5538BB2B-B5EF-4D8F-9196-234D5F04F8AC}" type="sibTrans" cxnId="{031281F3-8FB8-4EAF-8999-A183F69FC1FD}">
      <dgm:prSet/>
      <dgm:spPr/>
      <dgm:t>
        <a:bodyPr/>
        <a:lstStyle/>
        <a:p>
          <a:endParaRPr lang="en-US"/>
        </a:p>
      </dgm:t>
    </dgm:pt>
    <dgm:pt modelId="{566839F5-C81C-4FAA-B2D7-378FCB3061A2}" type="parTrans" cxnId="{E4458F42-3989-4D32-B13A-4FCEC12EDD01}">
      <dgm:prSet/>
      <dgm:spPr>
        <a:ln>
          <a:solidFill>
            <a:srgbClr val="6E6B66"/>
          </a:solidFill>
        </a:ln>
      </dgm:spPr>
      <dgm:t>
        <a:bodyPr/>
        <a:lstStyle/>
        <a:p>
          <a:endParaRPr lang="en-US"/>
        </a:p>
      </dgm:t>
    </dgm:pt>
    <dgm:pt modelId="{8FD95824-7A6D-4851-816B-991ED40A7C4B}">
      <dgm:prSet custT="1"/>
      <dgm:spPr>
        <a:solidFill>
          <a:srgbClr val="6E6B66"/>
        </a:solidFill>
        <a:ln>
          <a:noFill/>
        </a:ln>
      </dgm:spPr>
      <dgm:t>
        <a:bodyPr/>
        <a:lstStyle/>
        <a:p>
          <a:r>
            <a:rPr lang="en-US" sz="950">
              <a:latin typeface="Arial" panose="020B0604020202020204" pitchFamily="34" charset="0"/>
              <a:cs typeface="Arial" panose="020B0604020202020204" pitchFamily="34" charset="0"/>
            </a:rPr>
            <a:t>Distributions</a:t>
          </a:r>
        </a:p>
      </dgm:t>
    </dgm:pt>
    <dgm:pt modelId="{6AE3EB5A-9D7A-4C32-A6EA-E6317D508CF2}" type="sibTrans" cxnId="{E4458F42-3989-4D32-B13A-4FCEC12EDD01}">
      <dgm:prSet/>
      <dgm:spPr/>
      <dgm:t>
        <a:bodyPr/>
        <a:lstStyle/>
        <a:p>
          <a:endParaRPr lang="en-US"/>
        </a:p>
      </dgm:t>
    </dgm:pt>
    <dgm:pt modelId="{54342CF1-554D-4024-AC8F-FD21DE1D8631}" type="parTrans" cxnId="{8B327888-7C2C-4108-A430-DEF162FA3363}">
      <dgm:prSet/>
      <dgm:spPr>
        <a:ln>
          <a:solidFill>
            <a:srgbClr val="6E6B66"/>
          </a:solidFill>
        </a:ln>
      </dgm:spPr>
      <dgm:t>
        <a:bodyPr/>
        <a:lstStyle/>
        <a:p>
          <a:endParaRPr lang="en-US"/>
        </a:p>
      </dgm:t>
    </dgm:pt>
    <dgm:pt modelId="{1C2D7166-FABF-40D4-926E-A1432F40E582}">
      <dgm:prSet custT="1"/>
      <dgm:spPr>
        <a:solidFill>
          <a:schemeClr val="accent1"/>
        </a:solidFill>
        <a:ln>
          <a:noFill/>
        </a:ln>
      </dgm:spPr>
      <dgm:t>
        <a:bodyPr/>
        <a:lstStyle/>
        <a:p>
          <a:r>
            <a:rPr lang="en-US" sz="950">
              <a:latin typeface="Arial" panose="020B0604020202020204" pitchFamily="34" charset="0"/>
              <a:cs typeface="Arial" panose="020B0604020202020204" pitchFamily="34" charset="0"/>
            </a:rPr>
            <a:t>Custody</a:t>
          </a:r>
        </a:p>
      </dgm:t>
    </dgm:pt>
    <dgm:pt modelId="{6C2B93AB-C331-4352-8894-48BA3818A4AE}" type="sibTrans" cxnId="{8B327888-7C2C-4108-A430-DEF162FA3363}">
      <dgm:prSet/>
      <dgm:spPr/>
      <dgm:t>
        <a:bodyPr/>
        <a:lstStyle/>
        <a:p>
          <a:endParaRPr lang="en-US"/>
        </a:p>
      </dgm:t>
    </dgm:pt>
    <dgm:pt modelId="{7ECDC474-E807-40CB-9AB0-67AF882A7D42}" type="parTrans" cxnId="{3EF4D0CF-A7D5-4CD2-868F-EC76A512549F}">
      <dgm:prSet/>
      <dgm:spPr>
        <a:ln>
          <a:solidFill>
            <a:srgbClr val="6E6B66"/>
          </a:solidFill>
        </a:ln>
      </dgm:spPr>
      <dgm:t>
        <a:bodyPr/>
        <a:lstStyle/>
        <a:p>
          <a:endParaRPr lang="en-US"/>
        </a:p>
      </dgm:t>
    </dgm:pt>
    <dgm:pt modelId="{B408416E-C238-4728-911B-FD03384A57D3}">
      <dgm:prSet custT="1"/>
      <dgm:spPr>
        <a:solidFill>
          <a:schemeClr val="accent1"/>
        </a:solidFill>
        <a:ln>
          <a:noFill/>
        </a:ln>
      </dgm:spPr>
      <dgm:t>
        <a:bodyPr/>
        <a:lstStyle/>
        <a:p>
          <a:r>
            <a:rPr lang="en-US" sz="950">
              <a:latin typeface="Arial" panose="020B0604020202020204" pitchFamily="34" charset="0"/>
              <a:cs typeface="Arial" panose="020B0604020202020204" pitchFamily="34" charset="0"/>
            </a:rPr>
            <a:t>Trust, Accountings &amp; Record-keeping</a:t>
          </a:r>
        </a:p>
      </dgm:t>
    </dgm:pt>
    <dgm:pt modelId="{D31D887B-BBDD-419F-9585-4164AB174A68}" type="sibTrans" cxnId="{3EF4D0CF-A7D5-4CD2-868F-EC76A512549F}">
      <dgm:prSet/>
      <dgm:spPr/>
      <dgm:t>
        <a:bodyPr/>
        <a:lstStyle/>
        <a:p>
          <a:endParaRPr lang="en-US"/>
        </a:p>
      </dgm:t>
    </dgm:pt>
    <dgm:pt modelId="{6A11BFDF-8B7E-40C6-A4E3-F63465E234F6}" type="parTrans" cxnId="{6ED57594-226C-40DB-B736-7C75D6E0A26D}">
      <dgm:prSet/>
      <dgm:spPr>
        <a:ln>
          <a:solidFill>
            <a:srgbClr val="6E6B66"/>
          </a:solidFill>
        </a:ln>
      </dgm:spPr>
      <dgm:t>
        <a:bodyPr/>
        <a:lstStyle/>
        <a:p>
          <a:endParaRPr lang="en-US"/>
        </a:p>
      </dgm:t>
    </dgm:pt>
    <dgm:pt modelId="{BC9B3FAD-3215-4549-98A3-962497F8D63F}">
      <dgm:prSet custT="1"/>
      <dgm:spPr>
        <a:solidFill>
          <a:schemeClr val="accent1"/>
        </a:solidFill>
        <a:ln>
          <a:noFill/>
        </a:ln>
      </dgm:spPr>
      <dgm:t>
        <a:bodyPr/>
        <a:lstStyle/>
        <a:p>
          <a:r>
            <a:rPr lang="en-US" sz="950" baseline="0">
              <a:latin typeface="Arial" panose="020B0604020202020204" pitchFamily="34" charset="0"/>
              <a:cs typeface="Arial" panose="020B0604020202020204" pitchFamily="34" charset="0"/>
            </a:rPr>
            <a:t>Statements</a:t>
          </a:r>
          <a:r>
            <a:rPr lang="en-US" sz="950">
              <a:latin typeface="Arial" panose="020B0604020202020204" pitchFamily="34" charset="0"/>
              <a:cs typeface="Arial" panose="020B0604020202020204" pitchFamily="34" charset="0"/>
            </a:rPr>
            <a:t> Reports</a:t>
          </a:r>
        </a:p>
      </dgm:t>
    </dgm:pt>
    <dgm:pt modelId="{5EF919D9-1E3D-4E20-85EF-9926D7EAB061}" type="sibTrans" cxnId="{6ED57594-226C-40DB-B736-7C75D6E0A26D}">
      <dgm:prSet/>
      <dgm:spPr/>
      <dgm:t>
        <a:bodyPr/>
        <a:lstStyle/>
        <a:p>
          <a:endParaRPr lang="en-US"/>
        </a:p>
      </dgm:t>
    </dgm:pt>
    <dgm:pt modelId="{D8464446-D90C-42F3-BFC1-1E44C4AB778A}" type="parTrans" cxnId="{C3AC7FBF-FC52-4E8B-91E4-8DEAA87E5837}">
      <dgm:prSet/>
      <dgm:spPr>
        <a:ln>
          <a:solidFill>
            <a:srgbClr val="6E6B66"/>
          </a:solidFill>
        </a:ln>
      </dgm:spPr>
      <dgm:t>
        <a:bodyPr/>
        <a:lstStyle/>
        <a:p>
          <a:endParaRPr lang="en-US"/>
        </a:p>
      </dgm:t>
    </dgm:pt>
    <dgm:pt modelId="{C2A346AB-01EE-41EE-AE16-0D92C2087331}">
      <dgm:prSet phldrT="[Text]" custT="1"/>
      <dgm:spPr>
        <a:solidFill>
          <a:schemeClr val="accent1"/>
        </a:solidFill>
        <a:ln>
          <a:noFill/>
        </a:ln>
      </dgm:spPr>
      <dgm:t>
        <a:bodyPr/>
        <a:lstStyle/>
        <a:p>
          <a:r>
            <a:rPr lang="en-US" sz="950">
              <a:latin typeface="Arial" panose="020B0604020202020204" pitchFamily="34" charset="0"/>
              <a:cs typeface="Arial" panose="020B0604020202020204" pitchFamily="34" charset="0"/>
            </a:rPr>
            <a:t>Office for Meetings</a:t>
          </a:r>
        </a:p>
      </dgm:t>
    </dgm:pt>
    <dgm:pt modelId="{B2113E1F-5E38-41BD-9615-8A053E3D4FA0}" type="sibTrans" cxnId="{C3AC7FBF-FC52-4E8B-91E4-8DEAA87E5837}">
      <dgm:prSet/>
      <dgm:spPr/>
      <dgm:t>
        <a:bodyPr/>
        <a:lstStyle/>
        <a:p>
          <a:endParaRPr lang="en-US"/>
        </a:p>
      </dgm:t>
    </dgm:pt>
    <dgm:pt modelId="{18FE88F8-DD36-4112-B7C0-1D304B32DCFA}" type="parTrans" cxnId="{0057529E-E995-4EA3-B551-E1E1D840FCEA}">
      <dgm:prSet/>
      <dgm:spPr>
        <a:ln>
          <a:solidFill>
            <a:srgbClr val="6E6B66"/>
          </a:solidFill>
        </a:ln>
      </dgm:spPr>
      <dgm:t>
        <a:bodyPr/>
        <a:lstStyle/>
        <a:p>
          <a:endParaRPr lang="en-US"/>
        </a:p>
      </dgm:t>
    </dgm:pt>
    <dgm:pt modelId="{B0A19769-BBA2-4D57-9382-A28596B04F1E}">
      <dgm:prSet phldrT="[Text]" custT="1"/>
      <dgm:spPr>
        <a:solidFill>
          <a:schemeClr val="accent1"/>
        </a:solidFill>
        <a:ln>
          <a:noFill/>
        </a:ln>
      </dgm:spPr>
      <dgm:t>
        <a:bodyPr/>
        <a:lstStyle/>
        <a:p>
          <a:r>
            <a:rPr lang="en-US" sz="950">
              <a:latin typeface="Arial" panose="020B0604020202020204" pitchFamily="34" charset="0"/>
              <a:cs typeface="Arial" panose="020B0604020202020204" pitchFamily="34" charset="0"/>
            </a:rPr>
            <a:t>Execution of Documents</a:t>
          </a:r>
        </a:p>
      </dgm:t>
    </dgm:pt>
    <dgm:pt modelId="{24593B9B-75F0-4F67-B549-7E9C899BADF5}" type="sibTrans" cxnId="{0057529E-E995-4EA3-B551-E1E1D840FCEA}">
      <dgm:prSet/>
      <dgm:spPr/>
      <dgm:t>
        <a:bodyPr/>
        <a:lstStyle/>
        <a:p>
          <a:endParaRPr lang="en-US"/>
        </a:p>
      </dgm:t>
    </dgm:pt>
    <dgm:pt modelId="{03B3619F-074A-4115-A7D4-938BA3B15B61}" type="parTrans" cxnId="{D32435EC-EF46-4E29-9D5C-15EC7F07ECCE}">
      <dgm:prSet/>
      <dgm:spPr>
        <a:ln>
          <a:solidFill>
            <a:srgbClr val="6E6B66"/>
          </a:solidFill>
        </a:ln>
      </dgm:spPr>
      <dgm:t>
        <a:bodyPr/>
        <a:lstStyle/>
        <a:p>
          <a:endParaRPr lang="en-US"/>
        </a:p>
      </dgm:t>
    </dgm:pt>
    <dgm:pt modelId="{2E6CCD35-EFD5-4831-864C-A8501818479E}">
      <dgm:prSet phldrT="[Text]" custT="1"/>
      <dgm:spPr>
        <a:solidFill>
          <a:schemeClr val="accent1"/>
        </a:solidFill>
        <a:ln>
          <a:noFill/>
        </a:ln>
      </dgm:spPr>
      <dgm:t>
        <a:bodyPr/>
        <a:lstStyle/>
        <a:p>
          <a:r>
            <a:rPr lang="en-US" sz="950" dirty="0">
              <a:latin typeface="Arial" panose="020B0604020202020204" pitchFamily="34" charset="0"/>
              <a:cs typeface="Arial" panose="020B0604020202020204" pitchFamily="34" charset="0"/>
            </a:rPr>
            <a:t>Trust Tax Elections, Planning &amp; Return Prep</a:t>
          </a:r>
        </a:p>
      </dgm:t>
    </dgm:pt>
    <dgm:pt modelId="{91B4FF32-81D5-4025-9887-AE493359A929}" type="sibTrans" cxnId="{D32435EC-EF46-4E29-9D5C-15EC7F07ECCE}">
      <dgm:prSet/>
      <dgm:spPr/>
      <dgm:t>
        <a:bodyPr/>
        <a:lstStyle/>
        <a:p>
          <a:endParaRPr lang="en-US"/>
        </a:p>
      </dgm:t>
    </dgm:pt>
    <dgm:pt modelId="{9ED8465F-E347-42B5-B419-C28F919F41C6}" type="sibTrans" cxnId="{FAD3FEE0-5773-4F82-8877-C3899006CCD3}">
      <dgm:prSet/>
      <dgm:spPr/>
      <dgm:t>
        <a:bodyPr/>
        <a:lstStyle/>
        <a:p>
          <a:endParaRPr lang="en-US"/>
        </a:p>
      </dgm:t>
    </dgm:pt>
    <dgm:pt modelId="{4EC01405-CFD7-4EBF-B0EC-BCDD209C1388}" type="pres">
      <dgm:prSet presAssocID="{DCB1CEEF-71D6-4669-B391-142FAEDA287E}" presName="cycle" presStyleCnt="0">
        <dgm:presLayoutVars>
          <dgm:chMax val="1"/>
          <dgm:dir/>
          <dgm:animLvl val="ctr"/>
          <dgm:resizeHandles val="exact"/>
        </dgm:presLayoutVars>
      </dgm:prSet>
      <dgm:spPr/>
    </dgm:pt>
    <dgm:pt modelId="{8B7B9C98-5C98-4034-9BB0-5591293F2A5E}" type="pres">
      <dgm:prSet presAssocID="{6C4E2023-D54E-4F08-BE05-2EDA571495D0}" presName="centerShape" presStyleLbl="node0" presStyleIdx="0" presStyleCnt="1"/>
      <dgm:spPr/>
    </dgm:pt>
    <dgm:pt modelId="{AEEAB324-8130-4C05-AAF1-5FA625F5FB68}" type="pres">
      <dgm:prSet presAssocID="{4E81CDA1-58E5-4ECA-B356-FA721C765DA5}" presName="Name9" presStyleLbl="parChTrans1D2" presStyleIdx="0" presStyleCnt="8"/>
      <dgm:spPr/>
    </dgm:pt>
    <dgm:pt modelId="{19936229-4D97-4520-ABD2-250B80832B56}" type="pres">
      <dgm:prSet presAssocID="{4E81CDA1-58E5-4ECA-B356-FA721C765DA5}" presName="connTx" presStyleLbl="parChTrans1D2" presStyleIdx="0" presStyleCnt="8"/>
      <dgm:spPr/>
    </dgm:pt>
    <dgm:pt modelId="{9C12BF63-DADA-43E4-85E6-F64AEDB6347C}" type="pres">
      <dgm:prSet presAssocID="{A5E43387-186E-4A7E-8E7C-0C3A2004AB0A}" presName="node" presStyleLbl="node1" presStyleIdx="0" presStyleCnt="8">
        <dgm:presLayoutVars>
          <dgm:bulletEnabled val="1"/>
        </dgm:presLayoutVars>
      </dgm:prSet>
      <dgm:spPr/>
    </dgm:pt>
    <dgm:pt modelId="{F27AC9D9-BEF9-4F96-B7A2-88A959D80D53}" type="pres">
      <dgm:prSet presAssocID="{566839F5-C81C-4FAA-B2D7-378FCB3061A2}" presName="Name9" presStyleLbl="parChTrans1D2" presStyleIdx="1" presStyleCnt="8"/>
      <dgm:spPr/>
    </dgm:pt>
    <dgm:pt modelId="{CEC5085E-2324-4D01-9B19-CF75A79C4DFA}" type="pres">
      <dgm:prSet presAssocID="{566839F5-C81C-4FAA-B2D7-378FCB3061A2}" presName="connTx" presStyleLbl="parChTrans1D2" presStyleIdx="1" presStyleCnt="8"/>
      <dgm:spPr/>
    </dgm:pt>
    <dgm:pt modelId="{8F259CF6-87DC-4EB5-BFE8-E3A4E27CC85C}" type="pres">
      <dgm:prSet presAssocID="{8FD95824-7A6D-4851-816B-991ED40A7C4B}" presName="node" presStyleLbl="node1" presStyleIdx="1" presStyleCnt="8">
        <dgm:presLayoutVars>
          <dgm:bulletEnabled val="1"/>
        </dgm:presLayoutVars>
      </dgm:prSet>
      <dgm:spPr/>
    </dgm:pt>
    <dgm:pt modelId="{ACE748EC-4A39-49AB-BF06-AD6980391EC5}" type="pres">
      <dgm:prSet presAssocID="{54342CF1-554D-4024-AC8F-FD21DE1D8631}" presName="Name9" presStyleLbl="parChTrans1D2" presStyleIdx="2" presStyleCnt="8"/>
      <dgm:spPr/>
    </dgm:pt>
    <dgm:pt modelId="{B5A32D5A-9ACE-455B-A6F9-B98E4B96B58C}" type="pres">
      <dgm:prSet presAssocID="{54342CF1-554D-4024-AC8F-FD21DE1D8631}" presName="connTx" presStyleLbl="parChTrans1D2" presStyleIdx="2" presStyleCnt="8"/>
      <dgm:spPr/>
    </dgm:pt>
    <dgm:pt modelId="{B6F511E2-65EF-44DF-A3F4-5B8CAE0E8848}" type="pres">
      <dgm:prSet presAssocID="{1C2D7166-FABF-40D4-926E-A1432F40E582}" presName="node" presStyleLbl="node1" presStyleIdx="2" presStyleCnt="8">
        <dgm:presLayoutVars>
          <dgm:bulletEnabled val="1"/>
        </dgm:presLayoutVars>
      </dgm:prSet>
      <dgm:spPr/>
    </dgm:pt>
    <dgm:pt modelId="{58B9DE2A-7F53-4DEB-B69A-63DAA0306FC3}" type="pres">
      <dgm:prSet presAssocID="{7ECDC474-E807-40CB-9AB0-67AF882A7D42}" presName="Name9" presStyleLbl="parChTrans1D2" presStyleIdx="3" presStyleCnt="8"/>
      <dgm:spPr/>
    </dgm:pt>
    <dgm:pt modelId="{E8F418FF-61B5-4762-8729-D12329BD4783}" type="pres">
      <dgm:prSet presAssocID="{7ECDC474-E807-40CB-9AB0-67AF882A7D42}" presName="connTx" presStyleLbl="parChTrans1D2" presStyleIdx="3" presStyleCnt="8"/>
      <dgm:spPr/>
    </dgm:pt>
    <dgm:pt modelId="{49842C77-623F-4DDC-8D0F-0B5528DBA6E6}" type="pres">
      <dgm:prSet presAssocID="{B408416E-C238-4728-911B-FD03384A57D3}" presName="node" presStyleLbl="node1" presStyleIdx="3" presStyleCnt="8">
        <dgm:presLayoutVars>
          <dgm:bulletEnabled val="1"/>
        </dgm:presLayoutVars>
      </dgm:prSet>
      <dgm:spPr/>
    </dgm:pt>
    <dgm:pt modelId="{737CCC0D-BF9B-4F3F-93AB-113787F0F9A9}" type="pres">
      <dgm:prSet presAssocID="{6A11BFDF-8B7E-40C6-A4E3-F63465E234F6}" presName="Name9" presStyleLbl="parChTrans1D2" presStyleIdx="4" presStyleCnt="8"/>
      <dgm:spPr/>
    </dgm:pt>
    <dgm:pt modelId="{AB11DA74-350F-4781-AFFD-C84CB95A709D}" type="pres">
      <dgm:prSet presAssocID="{6A11BFDF-8B7E-40C6-A4E3-F63465E234F6}" presName="connTx" presStyleLbl="parChTrans1D2" presStyleIdx="4" presStyleCnt="8"/>
      <dgm:spPr/>
    </dgm:pt>
    <dgm:pt modelId="{B006D225-E07F-4B2D-86E7-D8CEB6EEDEAF}" type="pres">
      <dgm:prSet presAssocID="{BC9B3FAD-3215-4549-98A3-962497F8D63F}" presName="node" presStyleLbl="node1" presStyleIdx="4" presStyleCnt="8">
        <dgm:presLayoutVars>
          <dgm:bulletEnabled val="1"/>
        </dgm:presLayoutVars>
      </dgm:prSet>
      <dgm:spPr/>
    </dgm:pt>
    <dgm:pt modelId="{51379F9B-0636-4FA8-8554-6F79C8127469}" type="pres">
      <dgm:prSet presAssocID="{D8464446-D90C-42F3-BFC1-1E44C4AB778A}" presName="Name9" presStyleLbl="parChTrans1D2" presStyleIdx="5" presStyleCnt="8"/>
      <dgm:spPr/>
    </dgm:pt>
    <dgm:pt modelId="{A8B773DB-0016-40E8-B454-F620EDF4EDD0}" type="pres">
      <dgm:prSet presAssocID="{D8464446-D90C-42F3-BFC1-1E44C4AB778A}" presName="connTx" presStyleLbl="parChTrans1D2" presStyleIdx="5" presStyleCnt="8"/>
      <dgm:spPr/>
    </dgm:pt>
    <dgm:pt modelId="{0253EDA1-CA23-4A9E-A7A9-872FBDA4543D}" type="pres">
      <dgm:prSet presAssocID="{C2A346AB-01EE-41EE-AE16-0D92C2087331}" presName="node" presStyleLbl="node1" presStyleIdx="5" presStyleCnt="8">
        <dgm:presLayoutVars>
          <dgm:bulletEnabled val="1"/>
        </dgm:presLayoutVars>
      </dgm:prSet>
      <dgm:spPr/>
    </dgm:pt>
    <dgm:pt modelId="{D4950A69-44D9-49C8-92E1-4DB47A7A6723}" type="pres">
      <dgm:prSet presAssocID="{18FE88F8-DD36-4112-B7C0-1D304B32DCFA}" presName="Name9" presStyleLbl="parChTrans1D2" presStyleIdx="6" presStyleCnt="8"/>
      <dgm:spPr/>
    </dgm:pt>
    <dgm:pt modelId="{3A8A18D6-6C31-475F-B34B-B6B679BF7634}" type="pres">
      <dgm:prSet presAssocID="{18FE88F8-DD36-4112-B7C0-1D304B32DCFA}" presName="connTx" presStyleLbl="parChTrans1D2" presStyleIdx="6" presStyleCnt="8"/>
      <dgm:spPr/>
    </dgm:pt>
    <dgm:pt modelId="{F5268C3D-D41A-4668-971C-9EF5D7319508}" type="pres">
      <dgm:prSet presAssocID="{B0A19769-BBA2-4D57-9382-A28596B04F1E}" presName="node" presStyleLbl="node1" presStyleIdx="6" presStyleCnt="8">
        <dgm:presLayoutVars>
          <dgm:bulletEnabled val="1"/>
        </dgm:presLayoutVars>
      </dgm:prSet>
      <dgm:spPr/>
    </dgm:pt>
    <dgm:pt modelId="{51CBA965-16FB-468F-B737-116F7840B5AC}" type="pres">
      <dgm:prSet presAssocID="{03B3619F-074A-4115-A7D4-938BA3B15B61}" presName="Name9" presStyleLbl="parChTrans1D2" presStyleIdx="7" presStyleCnt="8"/>
      <dgm:spPr/>
    </dgm:pt>
    <dgm:pt modelId="{46CE737C-B1DF-4CD9-A5B9-80EB5ECE4E73}" type="pres">
      <dgm:prSet presAssocID="{03B3619F-074A-4115-A7D4-938BA3B15B61}" presName="connTx" presStyleLbl="parChTrans1D2" presStyleIdx="7" presStyleCnt="8"/>
      <dgm:spPr/>
    </dgm:pt>
    <dgm:pt modelId="{7335DF84-F5F3-49B8-901E-7E62E72284AB}" type="pres">
      <dgm:prSet presAssocID="{2E6CCD35-EFD5-4831-864C-A8501818479E}" presName="node" presStyleLbl="node1" presStyleIdx="7" presStyleCnt="8">
        <dgm:presLayoutVars>
          <dgm:bulletEnabled val="1"/>
        </dgm:presLayoutVars>
      </dgm:prSet>
      <dgm:spPr/>
    </dgm:pt>
  </dgm:ptLst>
  <dgm:cxnLst>
    <dgm:cxn modelId="{48836B18-FD2A-418C-B41F-64D7DD44CADE}" type="presOf" srcId="{8FD95824-7A6D-4851-816B-991ED40A7C4B}" destId="{8F259CF6-87DC-4EB5-BFE8-E3A4E27CC85C}" srcOrd="0" destOrd="0" presId="urn:microsoft.com/office/officeart/2005/8/layout/radial1"/>
    <dgm:cxn modelId="{B137C719-9CEC-4795-B982-2106B2AD6530}" type="presOf" srcId="{4E81CDA1-58E5-4ECA-B356-FA721C765DA5}" destId="{AEEAB324-8130-4C05-AAF1-5FA625F5FB68}" srcOrd="0" destOrd="0" presId="urn:microsoft.com/office/officeart/2005/8/layout/radial1"/>
    <dgm:cxn modelId="{99B0671D-B536-4577-8F6D-11262E8EEE7C}" type="presOf" srcId="{2E6CCD35-EFD5-4831-864C-A8501818479E}" destId="{7335DF84-F5F3-49B8-901E-7E62E72284AB}" srcOrd="0" destOrd="0" presId="urn:microsoft.com/office/officeart/2005/8/layout/radial1"/>
    <dgm:cxn modelId="{3008C31E-77C1-49CF-AD0D-7042FBC069C5}" type="presOf" srcId="{DCB1CEEF-71D6-4669-B391-142FAEDA287E}" destId="{4EC01405-CFD7-4EBF-B0EC-BCDD209C1388}" srcOrd="0" destOrd="0" presId="urn:microsoft.com/office/officeart/2005/8/layout/radial1"/>
    <dgm:cxn modelId="{36B89D1F-DDDC-49D8-BBCD-6E7001B1778D}" type="presOf" srcId="{03B3619F-074A-4115-A7D4-938BA3B15B61}" destId="{46CE737C-B1DF-4CD9-A5B9-80EB5ECE4E73}" srcOrd="1" destOrd="0" presId="urn:microsoft.com/office/officeart/2005/8/layout/radial1"/>
    <dgm:cxn modelId="{33F16D22-56E7-4922-A280-F107FCCA0866}" type="presOf" srcId="{D8464446-D90C-42F3-BFC1-1E44C4AB778A}" destId="{A8B773DB-0016-40E8-B454-F620EDF4EDD0}" srcOrd="1" destOrd="0" presId="urn:microsoft.com/office/officeart/2005/8/layout/radial1"/>
    <dgm:cxn modelId="{A8BD7524-D299-401D-8D4E-D39F7550E7B8}" type="presOf" srcId="{4E81CDA1-58E5-4ECA-B356-FA721C765DA5}" destId="{19936229-4D97-4520-ABD2-250B80832B56}" srcOrd="1" destOrd="0" presId="urn:microsoft.com/office/officeart/2005/8/layout/radial1"/>
    <dgm:cxn modelId="{0C957527-8610-4A61-8E92-55C8CCD29179}" type="presOf" srcId="{566839F5-C81C-4FAA-B2D7-378FCB3061A2}" destId="{F27AC9D9-BEF9-4F96-B7A2-88A959D80D53}" srcOrd="0" destOrd="0" presId="urn:microsoft.com/office/officeart/2005/8/layout/radial1"/>
    <dgm:cxn modelId="{E2AEB72B-03E9-4830-B3D7-FA2031C47CEE}" type="presOf" srcId="{18FE88F8-DD36-4112-B7C0-1D304B32DCFA}" destId="{D4950A69-44D9-49C8-92E1-4DB47A7A6723}" srcOrd="0" destOrd="0" presId="urn:microsoft.com/office/officeart/2005/8/layout/radial1"/>
    <dgm:cxn modelId="{795AB32C-C5D5-4A46-AD10-DF02C30DBE52}" type="presOf" srcId="{1C2D7166-FABF-40D4-926E-A1432F40E582}" destId="{B6F511E2-65EF-44DF-A3F4-5B8CAE0E8848}" srcOrd="0" destOrd="0" presId="urn:microsoft.com/office/officeart/2005/8/layout/radial1"/>
    <dgm:cxn modelId="{02E7433E-E6BA-4F8F-9819-3B8FF9D5B0F6}" type="presOf" srcId="{A5E43387-186E-4A7E-8E7C-0C3A2004AB0A}" destId="{9C12BF63-DADA-43E4-85E6-F64AEDB6347C}" srcOrd="0" destOrd="0" presId="urn:microsoft.com/office/officeart/2005/8/layout/radial1"/>
    <dgm:cxn modelId="{F265ED5D-968C-46E5-852D-A56A8E63F1E2}" type="presOf" srcId="{54342CF1-554D-4024-AC8F-FD21DE1D8631}" destId="{ACE748EC-4A39-49AB-BF06-AD6980391EC5}" srcOrd="0" destOrd="0" presId="urn:microsoft.com/office/officeart/2005/8/layout/radial1"/>
    <dgm:cxn modelId="{E4458F42-3989-4D32-B13A-4FCEC12EDD01}" srcId="{6C4E2023-D54E-4F08-BE05-2EDA571495D0}" destId="{8FD95824-7A6D-4851-816B-991ED40A7C4B}" srcOrd="1" destOrd="0" parTransId="{566839F5-C81C-4FAA-B2D7-378FCB3061A2}" sibTransId="{6AE3EB5A-9D7A-4C32-A6EA-E6317D508CF2}"/>
    <dgm:cxn modelId="{62D8294A-A268-470E-90F8-78F73A7BD231}" type="presOf" srcId="{7ECDC474-E807-40CB-9AB0-67AF882A7D42}" destId="{58B9DE2A-7F53-4DEB-B69A-63DAA0306FC3}" srcOrd="0" destOrd="0" presId="urn:microsoft.com/office/officeart/2005/8/layout/radial1"/>
    <dgm:cxn modelId="{8B327888-7C2C-4108-A430-DEF162FA3363}" srcId="{6C4E2023-D54E-4F08-BE05-2EDA571495D0}" destId="{1C2D7166-FABF-40D4-926E-A1432F40E582}" srcOrd="2" destOrd="0" parTransId="{54342CF1-554D-4024-AC8F-FD21DE1D8631}" sibTransId="{6C2B93AB-C331-4352-8894-48BA3818A4AE}"/>
    <dgm:cxn modelId="{6ED57594-226C-40DB-B736-7C75D6E0A26D}" srcId="{6C4E2023-D54E-4F08-BE05-2EDA571495D0}" destId="{BC9B3FAD-3215-4549-98A3-962497F8D63F}" srcOrd="4" destOrd="0" parTransId="{6A11BFDF-8B7E-40C6-A4E3-F63465E234F6}" sibTransId="{5EF919D9-1E3D-4E20-85EF-9926D7EAB061}"/>
    <dgm:cxn modelId="{AAC8A794-A58A-496E-85C4-F1B3F67A80DD}" type="presOf" srcId="{6A11BFDF-8B7E-40C6-A4E3-F63465E234F6}" destId="{AB11DA74-350F-4781-AFFD-C84CB95A709D}" srcOrd="1" destOrd="0" presId="urn:microsoft.com/office/officeart/2005/8/layout/radial1"/>
    <dgm:cxn modelId="{4730DE99-F56F-4520-93DF-E0345C9C59F7}" type="presOf" srcId="{54342CF1-554D-4024-AC8F-FD21DE1D8631}" destId="{B5A32D5A-9ACE-455B-A6F9-B98E4B96B58C}" srcOrd="1" destOrd="0" presId="urn:microsoft.com/office/officeart/2005/8/layout/radial1"/>
    <dgm:cxn modelId="{1F1FE09D-5CBC-4790-A7FB-8E986E15E2EA}" type="presOf" srcId="{566839F5-C81C-4FAA-B2D7-378FCB3061A2}" destId="{CEC5085E-2324-4D01-9B19-CF75A79C4DFA}" srcOrd="1" destOrd="0" presId="urn:microsoft.com/office/officeart/2005/8/layout/radial1"/>
    <dgm:cxn modelId="{0057529E-E995-4EA3-B551-E1E1D840FCEA}" srcId="{6C4E2023-D54E-4F08-BE05-2EDA571495D0}" destId="{B0A19769-BBA2-4D57-9382-A28596B04F1E}" srcOrd="6" destOrd="0" parTransId="{18FE88F8-DD36-4112-B7C0-1D304B32DCFA}" sibTransId="{24593B9B-75F0-4F67-B549-7E9C899BADF5}"/>
    <dgm:cxn modelId="{990BA7A2-303A-4141-A1FF-4E6E060B0F34}" type="presOf" srcId="{B0A19769-BBA2-4D57-9382-A28596B04F1E}" destId="{F5268C3D-D41A-4668-971C-9EF5D7319508}" srcOrd="0" destOrd="0" presId="urn:microsoft.com/office/officeart/2005/8/layout/radial1"/>
    <dgm:cxn modelId="{4B5B46A3-D541-4E81-9A5D-6906E43BD833}" type="presOf" srcId="{18FE88F8-DD36-4112-B7C0-1D304B32DCFA}" destId="{3A8A18D6-6C31-475F-B34B-B6B679BF7634}" srcOrd="1" destOrd="0" presId="urn:microsoft.com/office/officeart/2005/8/layout/radial1"/>
    <dgm:cxn modelId="{E0B2CAAF-475C-4FCB-99A6-E4E203CBA4C2}" type="presOf" srcId="{6A11BFDF-8B7E-40C6-A4E3-F63465E234F6}" destId="{737CCC0D-BF9B-4F3F-93AB-113787F0F9A9}" srcOrd="0" destOrd="0" presId="urn:microsoft.com/office/officeart/2005/8/layout/radial1"/>
    <dgm:cxn modelId="{F4E8E0B9-9A67-49C9-81C4-EB03EDA45746}" type="presOf" srcId="{D8464446-D90C-42F3-BFC1-1E44C4AB778A}" destId="{51379F9B-0636-4FA8-8554-6F79C8127469}" srcOrd="0" destOrd="0" presId="urn:microsoft.com/office/officeart/2005/8/layout/radial1"/>
    <dgm:cxn modelId="{C3F584BB-747F-4ECF-A034-780B3072A23F}" type="presOf" srcId="{6C4E2023-D54E-4F08-BE05-2EDA571495D0}" destId="{8B7B9C98-5C98-4034-9BB0-5591293F2A5E}" srcOrd="0" destOrd="0" presId="urn:microsoft.com/office/officeart/2005/8/layout/radial1"/>
    <dgm:cxn modelId="{C3AC7FBF-FC52-4E8B-91E4-8DEAA87E5837}" srcId="{6C4E2023-D54E-4F08-BE05-2EDA571495D0}" destId="{C2A346AB-01EE-41EE-AE16-0D92C2087331}" srcOrd="5" destOrd="0" parTransId="{D8464446-D90C-42F3-BFC1-1E44C4AB778A}" sibTransId="{B2113E1F-5E38-41BD-9615-8A053E3D4FA0}"/>
    <dgm:cxn modelId="{3EF4D0CF-A7D5-4CD2-868F-EC76A512549F}" srcId="{6C4E2023-D54E-4F08-BE05-2EDA571495D0}" destId="{B408416E-C238-4728-911B-FD03384A57D3}" srcOrd="3" destOrd="0" parTransId="{7ECDC474-E807-40CB-9AB0-67AF882A7D42}" sibTransId="{D31D887B-BBDD-419F-9585-4164AB174A68}"/>
    <dgm:cxn modelId="{FAD3FEE0-5773-4F82-8877-C3899006CCD3}" srcId="{DCB1CEEF-71D6-4669-B391-142FAEDA287E}" destId="{6C4E2023-D54E-4F08-BE05-2EDA571495D0}" srcOrd="0" destOrd="0" parTransId="{0CB3B5F6-939B-4567-9C94-64BDE5B2B7A0}" sibTransId="{9ED8465F-E347-42B5-B419-C28F919F41C6}"/>
    <dgm:cxn modelId="{9E8D50E1-DA08-4D48-8D02-EB43A39E8846}" type="presOf" srcId="{03B3619F-074A-4115-A7D4-938BA3B15B61}" destId="{51CBA965-16FB-468F-B737-116F7840B5AC}" srcOrd="0" destOrd="0" presId="urn:microsoft.com/office/officeart/2005/8/layout/radial1"/>
    <dgm:cxn modelId="{CCB3F0E1-42E3-4361-9B6E-C5835C0B4ABC}" type="presOf" srcId="{C2A346AB-01EE-41EE-AE16-0D92C2087331}" destId="{0253EDA1-CA23-4A9E-A7A9-872FBDA4543D}" srcOrd="0" destOrd="0" presId="urn:microsoft.com/office/officeart/2005/8/layout/radial1"/>
    <dgm:cxn modelId="{A0C0F7EA-8304-4F7B-AE33-FB7A11DB0CF1}" type="presOf" srcId="{B408416E-C238-4728-911B-FD03384A57D3}" destId="{49842C77-623F-4DDC-8D0F-0B5528DBA6E6}" srcOrd="0" destOrd="0" presId="urn:microsoft.com/office/officeart/2005/8/layout/radial1"/>
    <dgm:cxn modelId="{D32435EC-EF46-4E29-9D5C-15EC7F07ECCE}" srcId="{6C4E2023-D54E-4F08-BE05-2EDA571495D0}" destId="{2E6CCD35-EFD5-4831-864C-A8501818479E}" srcOrd="7" destOrd="0" parTransId="{03B3619F-074A-4115-A7D4-938BA3B15B61}" sibTransId="{91B4FF32-81D5-4025-9887-AE493359A929}"/>
    <dgm:cxn modelId="{01C90AF1-E650-4BFA-95F6-BCE216F3EC7A}" type="presOf" srcId="{BC9B3FAD-3215-4549-98A3-962497F8D63F}" destId="{B006D225-E07F-4B2D-86E7-D8CEB6EEDEAF}" srcOrd="0" destOrd="0" presId="urn:microsoft.com/office/officeart/2005/8/layout/radial1"/>
    <dgm:cxn modelId="{031281F3-8FB8-4EAF-8999-A183F69FC1FD}" srcId="{6C4E2023-D54E-4F08-BE05-2EDA571495D0}" destId="{A5E43387-186E-4A7E-8E7C-0C3A2004AB0A}" srcOrd="0" destOrd="0" parTransId="{4E81CDA1-58E5-4ECA-B356-FA721C765DA5}" sibTransId="{5538BB2B-B5EF-4D8F-9196-234D5F04F8AC}"/>
    <dgm:cxn modelId="{A596FAFC-C5B2-4939-A03B-EAC919EBC613}" type="presOf" srcId="{7ECDC474-E807-40CB-9AB0-67AF882A7D42}" destId="{E8F418FF-61B5-4762-8729-D12329BD4783}" srcOrd="1" destOrd="0" presId="urn:microsoft.com/office/officeart/2005/8/layout/radial1"/>
    <dgm:cxn modelId="{A645FD05-F2C6-43DF-99A6-504EEAFC3308}" type="presParOf" srcId="{4EC01405-CFD7-4EBF-B0EC-BCDD209C1388}" destId="{8B7B9C98-5C98-4034-9BB0-5591293F2A5E}" srcOrd="0" destOrd="0" presId="urn:microsoft.com/office/officeart/2005/8/layout/radial1"/>
    <dgm:cxn modelId="{2C07E34F-F2E4-4632-9F3D-CB8D262F8307}" type="presParOf" srcId="{4EC01405-CFD7-4EBF-B0EC-BCDD209C1388}" destId="{AEEAB324-8130-4C05-AAF1-5FA625F5FB68}" srcOrd="1" destOrd="0" presId="urn:microsoft.com/office/officeart/2005/8/layout/radial1"/>
    <dgm:cxn modelId="{FFE5EAF2-1BB1-4193-8D9F-031365ADC50F}" type="presParOf" srcId="{AEEAB324-8130-4C05-AAF1-5FA625F5FB68}" destId="{19936229-4D97-4520-ABD2-250B80832B56}" srcOrd="0" destOrd="0" presId="urn:microsoft.com/office/officeart/2005/8/layout/radial1"/>
    <dgm:cxn modelId="{0CB9D135-A234-461D-A95B-33D0A5D40070}" type="presParOf" srcId="{4EC01405-CFD7-4EBF-B0EC-BCDD209C1388}" destId="{9C12BF63-DADA-43E4-85E6-F64AEDB6347C}" srcOrd="2" destOrd="0" presId="urn:microsoft.com/office/officeart/2005/8/layout/radial1"/>
    <dgm:cxn modelId="{8D850BAF-DA96-4F3B-A96E-D2F0FF3A874D}" type="presParOf" srcId="{4EC01405-CFD7-4EBF-B0EC-BCDD209C1388}" destId="{F27AC9D9-BEF9-4F96-B7A2-88A959D80D53}" srcOrd="3" destOrd="0" presId="urn:microsoft.com/office/officeart/2005/8/layout/radial1"/>
    <dgm:cxn modelId="{4E20CF9E-D99C-4032-A7B8-D82C4966F6B3}" type="presParOf" srcId="{F27AC9D9-BEF9-4F96-B7A2-88A959D80D53}" destId="{CEC5085E-2324-4D01-9B19-CF75A79C4DFA}" srcOrd="0" destOrd="0" presId="urn:microsoft.com/office/officeart/2005/8/layout/radial1"/>
    <dgm:cxn modelId="{0C026FF3-C4C4-47B7-8D0A-FBA1D315E05C}" type="presParOf" srcId="{4EC01405-CFD7-4EBF-B0EC-BCDD209C1388}" destId="{8F259CF6-87DC-4EB5-BFE8-E3A4E27CC85C}" srcOrd="4" destOrd="0" presId="urn:microsoft.com/office/officeart/2005/8/layout/radial1"/>
    <dgm:cxn modelId="{01EFAB32-D9D0-479A-8BB9-3A5069C586FE}" type="presParOf" srcId="{4EC01405-CFD7-4EBF-B0EC-BCDD209C1388}" destId="{ACE748EC-4A39-49AB-BF06-AD6980391EC5}" srcOrd="5" destOrd="0" presId="urn:microsoft.com/office/officeart/2005/8/layout/radial1"/>
    <dgm:cxn modelId="{029D54F1-5B89-4AD1-89F8-CB549079D557}" type="presParOf" srcId="{ACE748EC-4A39-49AB-BF06-AD6980391EC5}" destId="{B5A32D5A-9ACE-455B-A6F9-B98E4B96B58C}" srcOrd="0" destOrd="0" presId="urn:microsoft.com/office/officeart/2005/8/layout/radial1"/>
    <dgm:cxn modelId="{91C96E9A-5682-46F8-9FA5-21F446265523}" type="presParOf" srcId="{4EC01405-CFD7-4EBF-B0EC-BCDD209C1388}" destId="{B6F511E2-65EF-44DF-A3F4-5B8CAE0E8848}" srcOrd="6" destOrd="0" presId="urn:microsoft.com/office/officeart/2005/8/layout/radial1"/>
    <dgm:cxn modelId="{C2559009-CCDE-4CDE-8D9A-8212DB96BCCD}" type="presParOf" srcId="{4EC01405-CFD7-4EBF-B0EC-BCDD209C1388}" destId="{58B9DE2A-7F53-4DEB-B69A-63DAA0306FC3}" srcOrd="7" destOrd="0" presId="urn:microsoft.com/office/officeart/2005/8/layout/radial1"/>
    <dgm:cxn modelId="{3332D63A-9808-4FC4-A897-CF7D6D830044}" type="presParOf" srcId="{58B9DE2A-7F53-4DEB-B69A-63DAA0306FC3}" destId="{E8F418FF-61B5-4762-8729-D12329BD4783}" srcOrd="0" destOrd="0" presId="urn:microsoft.com/office/officeart/2005/8/layout/radial1"/>
    <dgm:cxn modelId="{8B9F5402-F7E3-4E71-A723-D76F0CE84581}" type="presParOf" srcId="{4EC01405-CFD7-4EBF-B0EC-BCDD209C1388}" destId="{49842C77-623F-4DDC-8D0F-0B5528DBA6E6}" srcOrd="8" destOrd="0" presId="urn:microsoft.com/office/officeart/2005/8/layout/radial1"/>
    <dgm:cxn modelId="{790062DD-055F-4CD7-8978-85733C2C1F2B}" type="presParOf" srcId="{4EC01405-CFD7-4EBF-B0EC-BCDD209C1388}" destId="{737CCC0D-BF9B-4F3F-93AB-113787F0F9A9}" srcOrd="9" destOrd="0" presId="urn:microsoft.com/office/officeart/2005/8/layout/radial1"/>
    <dgm:cxn modelId="{0DB7B836-75A8-4F4A-A7DD-0448371BAC0C}" type="presParOf" srcId="{737CCC0D-BF9B-4F3F-93AB-113787F0F9A9}" destId="{AB11DA74-350F-4781-AFFD-C84CB95A709D}" srcOrd="0" destOrd="0" presId="urn:microsoft.com/office/officeart/2005/8/layout/radial1"/>
    <dgm:cxn modelId="{24011B14-7A4F-4308-A65F-037EC26E62A1}" type="presParOf" srcId="{4EC01405-CFD7-4EBF-B0EC-BCDD209C1388}" destId="{B006D225-E07F-4B2D-86E7-D8CEB6EEDEAF}" srcOrd="10" destOrd="0" presId="urn:microsoft.com/office/officeart/2005/8/layout/radial1"/>
    <dgm:cxn modelId="{AE25C748-9782-43EE-A1BB-FA0461F3CE40}" type="presParOf" srcId="{4EC01405-CFD7-4EBF-B0EC-BCDD209C1388}" destId="{51379F9B-0636-4FA8-8554-6F79C8127469}" srcOrd="11" destOrd="0" presId="urn:microsoft.com/office/officeart/2005/8/layout/radial1"/>
    <dgm:cxn modelId="{16FB93C0-91D2-43A0-8915-12B5D915D57D}" type="presParOf" srcId="{51379F9B-0636-4FA8-8554-6F79C8127469}" destId="{A8B773DB-0016-40E8-B454-F620EDF4EDD0}" srcOrd="0" destOrd="0" presId="urn:microsoft.com/office/officeart/2005/8/layout/radial1"/>
    <dgm:cxn modelId="{B0D0D1D1-2F2A-4658-8A29-437A312B8C11}" type="presParOf" srcId="{4EC01405-CFD7-4EBF-B0EC-BCDD209C1388}" destId="{0253EDA1-CA23-4A9E-A7A9-872FBDA4543D}" srcOrd="12" destOrd="0" presId="urn:microsoft.com/office/officeart/2005/8/layout/radial1"/>
    <dgm:cxn modelId="{831BED4E-8098-4ED7-9FEC-7243D7955D9E}" type="presParOf" srcId="{4EC01405-CFD7-4EBF-B0EC-BCDD209C1388}" destId="{D4950A69-44D9-49C8-92E1-4DB47A7A6723}" srcOrd="13" destOrd="0" presId="urn:microsoft.com/office/officeart/2005/8/layout/radial1"/>
    <dgm:cxn modelId="{2FB26230-6500-46D8-B2C7-48ED4BE6E87A}" type="presParOf" srcId="{D4950A69-44D9-49C8-92E1-4DB47A7A6723}" destId="{3A8A18D6-6C31-475F-B34B-B6B679BF7634}" srcOrd="0" destOrd="0" presId="urn:microsoft.com/office/officeart/2005/8/layout/radial1"/>
    <dgm:cxn modelId="{7BA20240-A2D5-49AB-BBFC-FF8893265537}" type="presParOf" srcId="{4EC01405-CFD7-4EBF-B0EC-BCDD209C1388}" destId="{F5268C3D-D41A-4668-971C-9EF5D7319508}" srcOrd="14" destOrd="0" presId="urn:microsoft.com/office/officeart/2005/8/layout/radial1"/>
    <dgm:cxn modelId="{274E6810-DBCA-4144-B946-2BE6FE2ECA4C}" type="presParOf" srcId="{4EC01405-CFD7-4EBF-B0EC-BCDD209C1388}" destId="{51CBA965-16FB-468F-B737-116F7840B5AC}" srcOrd="15" destOrd="0" presId="urn:microsoft.com/office/officeart/2005/8/layout/radial1"/>
    <dgm:cxn modelId="{7CD447C9-40E2-4628-BF4F-B80F86388846}" type="presParOf" srcId="{51CBA965-16FB-468F-B737-116F7840B5AC}" destId="{46CE737C-B1DF-4CD9-A5B9-80EB5ECE4E73}" srcOrd="0" destOrd="0" presId="urn:microsoft.com/office/officeart/2005/8/layout/radial1"/>
    <dgm:cxn modelId="{6DF34C21-5E8E-4139-A364-07BB6C5DF9DA}" type="presParOf" srcId="{4EC01405-CFD7-4EBF-B0EC-BCDD209C1388}" destId="{7335DF84-F5F3-49B8-901E-7E62E72284AB}"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C201F-073F-480C-9B28-F973BBFB6C0E}">
      <dsp:nvSpPr>
        <dsp:cNvPr id="0" name=""/>
        <dsp:cNvSpPr/>
      </dsp:nvSpPr>
      <dsp:spPr>
        <a:xfrm>
          <a:off x="1221978" y="2645"/>
          <a:ext cx="2706687" cy="16240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Co- Trustees</a:t>
          </a:r>
        </a:p>
      </dsp:txBody>
      <dsp:txXfrm>
        <a:off x="1221978" y="2645"/>
        <a:ext cx="2706687" cy="1624012"/>
      </dsp:txXfrm>
    </dsp:sp>
    <dsp:sp modelId="{3942A63C-1FF9-4F83-9064-59E113D55406}">
      <dsp:nvSpPr>
        <dsp:cNvPr id="0" name=""/>
        <dsp:cNvSpPr/>
      </dsp:nvSpPr>
      <dsp:spPr>
        <a:xfrm>
          <a:off x="4199334" y="2645"/>
          <a:ext cx="2706687" cy="16240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Dissenting Trustees</a:t>
          </a:r>
        </a:p>
      </dsp:txBody>
      <dsp:txXfrm>
        <a:off x="4199334" y="2645"/>
        <a:ext cx="2706687" cy="1624012"/>
      </dsp:txXfrm>
    </dsp:sp>
    <dsp:sp modelId="{73439A98-0F34-4543-9665-77FA900A8740}">
      <dsp:nvSpPr>
        <dsp:cNvPr id="0" name=""/>
        <dsp:cNvSpPr/>
      </dsp:nvSpPr>
      <dsp:spPr>
        <a:xfrm>
          <a:off x="1221978" y="1897327"/>
          <a:ext cx="2706687" cy="16240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Excluded Trustees</a:t>
          </a:r>
        </a:p>
      </dsp:txBody>
      <dsp:txXfrm>
        <a:off x="1221978" y="1897327"/>
        <a:ext cx="2706687" cy="1624012"/>
      </dsp:txXfrm>
    </dsp:sp>
    <dsp:sp modelId="{55DCD1E0-EB15-41E5-A67A-DCEC6F0FD77C}">
      <dsp:nvSpPr>
        <dsp:cNvPr id="0" name=""/>
        <dsp:cNvSpPr/>
      </dsp:nvSpPr>
      <dsp:spPr>
        <a:xfrm>
          <a:off x="4199334" y="1897327"/>
          <a:ext cx="2706687" cy="16240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Separate Trustees</a:t>
          </a:r>
        </a:p>
      </dsp:txBody>
      <dsp:txXfrm>
        <a:off x="4199334" y="1897327"/>
        <a:ext cx="2706687" cy="1624012"/>
      </dsp:txXfrm>
    </dsp:sp>
    <dsp:sp modelId="{FECC7077-2D9E-495C-A26C-4D9C0561317C}">
      <dsp:nvSpPr>
        <dsp:cNvPr id="0" name=""/>
        <dsp:cNvSpPr/>
      </dsp:nvSpPr>
      <dsp:spPr>
        <a:xfrm>
          <a:off x="2710656" y="3792008"/>
          <a:ext cx="2706687" cy="16240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Directed Trustee</a:t>
          </a:r>
        </a:p>
      </dsp:txBody>
      <dsp:txXfrm>
        <a:off x="2710656" y="3792008"/>
        <a:ext cx="2706687" cy="1624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B9C98-5C98-4034-9BB0-5591293F2A5E}">
      <dsp:nvSpPr>
        <dsp:cNvPr id="0" name=""/>
        <dsp:cNvSpPr/>
      </dsp:nvSpPr>
      <dsp:spPr>
        <a:xfrm>
          <a:off x="3821930" y="1900354"/>
          <a:ext cx="1106438" cy="1106438"/>
        </a:xfrm>
        <a:prstGeom prst="ellipse">
          <a:avLst/>
        </a:prstGeom>
        <a:solidFill>
          <a:schemeClr val="dk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Arial" panose="020B0604020202020204" pitchFamily="34" charset="0"/>
              <a:cs typeface="Arial" panose="020B0604020202020204" pitchFamily="34" charset="0"/>
            </a:rPr>
            <a:t>TRUSTEE</a:t>
          </a:r>
        </a:p>
      </dsp:txBody>
      <dsp:txXfrm>
        <a:off x="3983964" y="2062388"/>
        <a:ext cx="782370" cy="782370"/>
      </dsp:txXfrm>
    </dsp:sp>
    <dsp:sp modelId="{AEEAB324-8130-4C05-AAF1-5FA625F5FB68}">
      <dsp:nvSpPr>
        <dsp:cNvPr id="0" name=""/>
        <dsp:cNvSpPr/>
      </dsp:nvSpPr>
      <dsp:spPr>
        <a:xfrm rot="16200000">
          <a:off x="3987039" y="1500863"/>
          <a:ext cx="776221" cy="22760"/>
        </a:xfrm>
        <a:custGeom>
          <a:avLst/>
          <a:gdLst/>
          <a:ahLst/>
          <a:cxnLst/>
          <a:rect l="0" t="0" r="0" b="0"/>
          <a:pathLst>
            <a:path>
              <a:moveTo>
                <a:pt x="0" y="11380"/>
              </a:moveTo>
              <a:lnTo>
                <a:pt x="776221" y="11380"/>
              </a:lnTo>
            </a:path>
          </a:pathLst>
        </a:custGeom>
        <a:noFill/>
        <a:ln w="12700" cap="flat" cmpd="sng" algn="ctr">
          <a:solidFill>
            <a:srgbClr val="6E6B6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55744" y="1492838"/>
        <a:ext cx="38811" cy="38811"/>
      </dsp:txXfrm>
    </dsp:sp>
    <dsp:sp modelId="{9C12BF63-DADA-43E4-85E6-F64AEDB6347C}">
      <dsp:nvSpPr>
        <dsp:cNvPr id="0" name=""/>
        <dsp:cNvSpPr/>
      </dsp:nvSpPr>
      <dsp:spPr>
        <a:xfrm>
          <a:off x="3821930" y="17694"/>
          <a:ext cx="1106438" cy="1106438"/>
        </a:xfrm>
        <a:prstGeom prst="ellipse">
          <a:avLst/>
        </a:prstGeom>
        <a:solidFill>
          <a:srgbClr val="6E6B6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22275">
            <a:lnSpc>
              <a:spcPct val="90000"/>
            </a:lnSpc>
            <a:spcBef>
              <a:spcPct val="0"/>
            </a:spcBef>
            <a:spcAft>
              <a:spcPct val="35000"/>
            </a:spcAft>
            <a:buNone/>
          </a:pPr>
          <a:r>
            <a:rPr lang="en-US" sz="950" kern="1200">
              <a:latin typeface="Arial" panose="020B0604020202020204" pitchFamily="34" charset="0"/>
              <a:cs typeface="Arial" panose="020B0604020202020204" pitchFamily="34" charset="0"/>
            </a:rPr>
            <a:t>Investments</a:t>
          </a:r>
        </a:p>
      </dsp:txBody>
      <dsp:txXfrm>
        <a:off x="3983964" y="179728"/>
        <a:ext cx="782370" cy="782370"/>
      </dsp:txXfrm>
    </dsp:sp>
    <dsp:sp modelId="{F27AC9D9-BEF9-4F96-B7A2-88A959D80D53}">
      <dsp:nvSpPr>
        <dsp:cNvPr id="0" name=""/>
        <dsp:cNvSpPr/>
      </dsp:nvSpPr>
      <dsp:spPr>
        <a:xfrm rot="18900000">
          <a:off x="4652660" y="1776572"/>
          <a:ext cx="776221" cy="22760"/>
        </a:xfrm>
        <a:custGeom>
          <a:avLst/>
          <a:gdLst/>
          <a:ahLst/>
          <a:cxnLst/>
          <a:rect l="0" t="0" r="0" b="0"/>
          <a:pathLst>
            <a:path>
              <a:moveTo>
                <a:pt x="0" y="11380"/>
              </a:moveTo>
              <a:lnTo>
                <a:pt x="776221" y="11380"/>
              </a:lnTo>
            </a:path>
          </a:pathLst>
        </a:custGeom>
        <a:noFill/>
        <a:ln w="12700" cap="flat" cmpd="sng" algn="ctr">
          <a:solidFill>
            <a:srgbClr val="6E6B6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21365" y="1768547"/>
        <a:ext cx="38811" cy="38811"/>
      </dsp:txXfrm>
    </dsp:sp>
    <dsp:sp modelId="{8F259CF6-87DC-4EB5-BFE8-E3A4E27CC85C}">
      <dsp:nvSpPr>
        <dsp:cNvPr id="0" name=""/>
        <dsp:cNvSpPr/>
      </dsp:nvSpPr>
      <dsp:spPr>
        <a:xfrm>
          <a:off x="5153172" y="569112"/>
          <a:ext cx="1106438" cy="1106438"/>
        </a:xfrm>
        <a:prstGeom prst="ellipse">
          <a:avLst/>
        </a:prstGeom>
        <a:solidFill>
          <a:srgbClr val="6E6B6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22275">
            <a:lnSpc>
              <a:spcPct val="90000"/>
            </a:lnSpc>
            <a:spcBef>
              <a:spcPct val="0"/>
            </a:spcBef>
            <a:spcAft>
              <a:spcPct val="35000"/>
            </a:spcAft>
            <a:buNone/>
          </a:pPr>
          <a:r>
            <a:rPr lang="en-US" sz="950" kern="1200">
              <a:latin typeface="Arial" panose="020B0604020202020204" pitchFamily="34" charset="0"/>
              <a:cs typeface="Arial" panose="020B0604020202020204" pitchFamily="34" charset="0"/>
            </a:rPr>
            <a:t>Distributions</a:t>
          </a:r>
        </a:p>
      </dsp:txBody>
      <dsp:txXfrm>
        <a:off x="5315206" y="731146"/>
        <a:ext cx="782370" cy="782370"/>
      </dsp:txXfrm>
    </dsp:sp>
    <dsp:sp modelId="{ACE748EC-4A39-49AB-BF06-AD6980391EC5}">
      <dsp:nvSpPr>
        <dsp:cNvPr id="0" name=""/>
        <dsp:cNvSpPr/>
      </dsp:nvSpPr>
      <dsp:spPr>
        <a:xfrm>
          <a:off x="4928369" y="2442193"/>
          <a:ext cx="776221" cy="22760"/>
        </a:xfrm>
        <a:custGeom>
          <a:avLst/>
          <a:gdLst/>
          <a:ahLst/>
          <a:cxnLst/>
          <a:rect l="0" t="0" r="0" b="0"/>
          <a:pathLst>
            <a:path>
              <a:moveTo>
                <a:pt x="0" y="11380"/>
              </a:moveTo>
              <a:lnTo>
                <a:pt x="776221" y="11380"/>
              </a:lnTo>
            </a:path>
          </a:pathLst>
        </a:custGeom>
        <a:noFill/>
        <a:ln w="12700" cap="flat" cmpd="sng" algn="ctr">
          <a:solidFill>
            <a:srgbClr val="6E6B6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97074" y="2434167"/>
        <a:ext cx="38811" cy="38811"/>
      </dsp:txXfrm>
    </dsp:sp>
    <dsp:sp modelId="{B6F511E2-65EF-44DF-A3F4-5B8CAE0E8848}">
      <dsp:nvSpPr>
        <dsp:cNvPr id="0" name=""/>
        <dsp:cNvSpPr/>
      </dsp:nvSpPr>
      <dsp:spPr>
        <a:xfrm>
          <a:off x="5704590" y="1900354"/>
          <a:ext cx="1106438" cy="1106438"/>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22275">
            <a:lnSpc>
              <a:spcPct val="90000"/>
            </a:lnSpc>
            <a:spcBef>
              <a:spcPct val="0"/>
            </a:spcBef>
            <a:spcAft>
              <a:spcPct val="35000"/>
            </a:spcAft>
            <a:buNone/>
          </a:pPr>
          <a:r>
            <a:rPr lang="en-US" sz="950" kern="1200">
              <a:latin typeface="Arial" panose="020B0604020202020204" pitchFamily="34" charset="0"/>
              <a:cs typeface="Arial" panose="020B0604020202020204" pitchFamily="34" charset="0"/>
            </a:rPr>
            <a:t>Custody</a:t>
          </a:r>
        </a:p>
      </dsp:txBody>
      <dsp:txXfrm>
        <a:off x="5866624" y="2062388"/>
        <a:ext cx="782370" cy="782370"/>
      </dsp:txXfrm>
    </dsp:sp>
    <dsp:sp modelId="{58B9DE2A-7F53-4DEB-B69A-63DAA0306FC3}">
      <dsp:nvSpPr>
        <dsp:cNvPr id="0" name=""/>
        <dsp:cNvSpPr/>
      </dsp:nvSpPr>
      <dsp:spPr>
        <a:xfrm rot="2700000">
          <a:off x="4652660" y="3107814"/>
          <a:ext cx="776221" cy="22760"/>
        </a:xfrm>
        <a:custGeom>
          <a:avLst/>
          <a:gdLst/>
          <a:ahLst/>
          <a:cxnLst/>
          <a:rect l="0" t="0" r="0" b="0"/>
          <a:pathLst>
            <a:path>
              <a:moveTo>
                <a:pt x="0" y="11380"/>
              </a:moveTo>
              <a:lnTo>
                <a:pt x="776221" y="11380"/>
              </a:lnTo>
            </a:path>
          </a:pathLst>
        </a:custGeom>
        <a:noFill/>
        <a:ln w="12700" cap="flat" cmpd="sng" algn="ctr">
          <a:solidFill>
            <a:srgbClr val="6E6B6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21365" y="3099788"/>
        <a:ext cx="38811" cy="38811"/>
      </dsp:txXfrm>
    </dsp:sp>
    <dsp:sp modelId="{49842C77-623F-4DDC-8D0F-0B5528DBA6E6}">
      <dsp:nvSpPr>
        <dsp:cNvPr id="0" name=""/>
        <dsp:cNvSpPr/>
      </dsp:nvSpPr>
      <dsp:spPr>
        <a:xfrm>
          <a:off x="5153172" y="3231595"/>
          <a:ext cx="1106438" cy="1106438"/>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22275">
            <a:lnSpc>
              <a:spcPct val="90000"/>
            </a:lnSpc>
            <a:spcBef>
              <a:spcPct val="0"/>
            </a:spcBef>
            <a:spcAft>
              <a:spcPct val="35000"/>
            </a:spcAft>
            <a:buNone/>
          </a:pPr>
          <a:r>
            <a:rPr lang="en-US" sz="950" kern="1200">
              <a:latin typeface="Arial" panose="020B0604020202020204" pitchFamily="34" charset="0"/>
              <a:cs typeface="Arial" panose="020B0604020202020204" pitchFamily="34" charset="0"/>
            </a:rPr>
            <a:t>Trust, Accountings &amp; Record-keeping</a:t>
          </a:r>
        </a:p>
      </dsp:txBody>
      <dsp:txXfrm>
        <a:off x="5315206" y="3393629"/>
        <a:ext cx="782370" cy="782370"/>
      </dsp:txXfrm>
    </dsp:sp>
    <dsp:sp modelId="{737CCC0D-BF9B-4F3F-93AB-113787F0F9A9}">
      <dsp:nvSpPr>
        <dsp:cNvPr id="0" name=""/>
        <dsp:cNvSpPr/>
      </dsp:nvSpPr>
      <dsp:spPr>
        <a:xfrm rot="5400000">
          <a:off x="3987039" y="3383523"/>
          <a:ext cx="776221" cy="22760"/>
        </a:xfrm>
        <a:custGeom>
          <a:avLst/>
          <a:gdLst/>
          <a:ahLst/>
          <a:cxnLst/>
          <a:rect l="0" t="0" r="0" b="0"/>
          <a:pathLst>
            <a:path>
              <a:moveTo>
                <a:pt x="0" y="11380"/>
              </a:moveTo>
              <a:lnTo>
                <a:pt x="776221" y="11380"/>
              </a:lnTo>
            </a:path>
          </a:pathLst>
        </a:custGeom>
        <a:noFill/>
        <a:ln w="12700" cap="flat" cmpd="sng" algn="ctr">
          <a:solidFill>
            <a:srgbClr val="6E6B6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55744" y="3375497"/>
        <a:ext cx="38811" cy="38811"/>
      </dsp:txXfrm>
    </dsp:sp>
    <dsp:sp modelId="{B006D225-E07F-4B2D-86E7-D8CEB6EEDEAF}">
      <dsp:nvSpPr>
        <dsp:cNvPr id="0" name=""/>
        <dsp:cNvSpPr/>
      </dsp:nvSpPr>
      <dsp:spPr>
        <a:xfrm>
          <a:off x="3821930" y="3783014"/>
          <a:ext cx="1106438" cy="1106438"/>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22275">
            <a:lnSpc>
              <a:spcPct val="90000"/>
            </a:lnSpc>
            <a:spcBef>
              <a:spcPct val="0"/>
            </a:spcBef>
            <a:spcAft>
              <a:spcPct val="35000"/>
            </a:spcAft>
            <a:buNone/>
          </a:pPr>
          <a:r>
            <a:rPr lang="en-US" sz="950" kern="1200" baseline="0">
              <a:latin typeface="Arial" panose="020B0604020202020204" pitchFamily="34" charset="0"/>
              <a:cs typeface="Arial" panose="020B0604020202020204" pitchFamily="34" charset="0"/>
            </a:rPr>
            <a:t>Statements</a:t>
          </a:r>
          <a:r>
            <a:rPr lang="en-US" sz="950" kern="1200">
              <a:latin typeface="Arial" panose="020B0604020202020204" pitchFamily="34" charset="0"/>
              <a:cs typeface="Arial" panose="020B0604020202020204" pitchFamily="34" charset="0"/>
            </a:rPr>
            <a:t> Reports</a:t>
          </a:r>
        </a:p>
      </dsp:txBody>
      <dsp:txXfrm>
        <a:off x="3983964" y="3945048"/>
        <a:ext cx="782370" cy="782370"/>
      </dsp:txXfrm>
    </dsp:sp>
    <dsp:sp modelId="{51379F9B-0636-4FA8-8554-6F79C8127469}">
      <dsp:nvSpPr>
        <dsp:cNvPr id="0" name=""/>
        <dsp:cNvSpPr/>
      </dsp:nvSpPr>
      <dsp:spPr>
        <a:xfrm rot="8100000">
          <a:off x="3321418" y="3107814"/>
          <a:ext cx="776221" cy="22760"/>
        </a:xfrm>
        <a:custGeom>
          <a:avLst/>
          <a:gdLst/>
          <a:ahLst/>
          <a:cxnLst/>
          <a:rect l="0" t="0" r="0" b="0"/>
          <a:pathLst>
            <a:path>
              <a:moveTo>
                <a:pt x="0" y="11380"/>
              </a:moveTo>
              <a:lnTo>
                <a:pt x="776221" y="11380"/>
              </a:lnTo>
            </a:path>
          </a:pathLst>
        </a:custGeom>
        <a:noFill/>
        <a:ln w="12700" cap="flat" cmpd="sng" algn="ctr">
          <a:solidFill>
            <a:srgbClr val="6E6B6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690123" y="3099788"/>
        <a:ext cx="38811" cy="38811"/>
      </dsp:txXfrm>
    </dsp:sp>
    <dsp:sp modelId="{0253EDA1-CA23-4A9E-A7A9-872FBDA4543D}">
      <dsp:nvSpPr>
        <dsp:cNvPr id="0" name=""/>
        <dsp:cNvSpPr/>
      </dsp:nvSpPr>
      <dsp:spPr>
        <a:xfrm>
          <a:off x="2490689" y="3231595"/>
          <a:ext cx="1106438" cy="1106438"/>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22275">
            <a:lnSpc>
              <a:spcPct val="90000"/>
            </a:lnSpc>
            <a:spcBef>
              <a:spcPct val="0"/>
            </a:spcBef>
            <a:spcAft>
              <a:spcPct val="35000"/>
            </a:spcAft>
            <a:buNone/>
          </a:pPr>
          <a:r>
            <a:rPr lang="en-US" sz="950" kern="1200">
              <a:latin typeface="Arial" panose="020B0604020202020204" pitchFamily="34" charset="0"/>
              <a:cs typeface="Arial" panose="020B0604020202020204" pitchFamily="34" charset="0"/>
            </a:rPr>
            <a:t>Office for Meetings</a:t>
          </a:r>
        </a:p>
      </dsp:txBody>
      <dsp:txXfrm>
        <a:off x="2652723" y="3393629"/>
        <a:ext cx="782370" cy="782370"/>
      </dsp:txXfrm>
    </dsp:sp>
    <dsp:sp modelId="{D4950A69-44D9-49C8-92E1-4DB47A7A6723}">
      <dsp:nvSpPr>
        <dsp:cNvPr id="0" name=""/>
        <dsp:cNvSpPr/>
      </dsp:nvSpPr>
      <dsp:spPr>
        <a:xfrm rot="10800000">
          <a:off x="3045709" y="2442193"/>
          <a:ext cx="776221" cy="22760"/>
        </a:xfrm>
        <a:custGeom>
          <a:avLst/>
          <a:gdLst/>
          <a:ahLst/>
          <a:cxnLst/>
          <a:rect l="0" t="0" r="0" b="0"/>
          <a:pathLst>
            <a:path>
              <a:moveTo>
                <a:pt x="0" y="11380"/>
              </a:moveTo>
              <a:lnTo>
                <a:pt x="776221" y="11380"/>
              </a:lnTo>
            </a:path>
          </a:pathLst>
        </a:custGeom>
        <a:noFill/>
        <a:ln w="12700" cap="flat" cmpd="sng" algn="ctr">
          <a:solidFill>
            <a:srgbClr val="6E6B6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414414" y="2434167"/>
        <a:ext cx="38811" cy="38811"/>
      </dsp:txXfrm>
    </dsp:sp>
    <dsp:sp modelId="{F5268C3D-D41A-4668-971C-9EF5D7319508}">
      <dsp:nvSpPr>
        <dsp:cNvPr id="0" name=""/>
        <dsp:cNvSpPr/>
      </dsp:nvSpPr>
      <dsp:spPr>
        <a:xfrm>
          <a:off x="1939270" y="1900354"/>
          <a:ext cx="1106438" cy="1106438"/>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22275">
            <a:lnSpc>
              <a:spcPct val="90000"/>
            </a:lnSpc>
            <a:spcBef>
              <a:spcPct val="0"/>
            </a:spcBef>
            <a:spcAft>
              <a:spcPct val="35000"/>
            </a:spcAft>
            <a:buNone/>
          </a:pPr>
          <a:r>
            <a:rPr lang="en-US" sz="950" kern="1200">
              <a:latin typeface="Arial" panose="020B0604020202020204" pitchFamily="34" charset="0"/>
              <a:cs typeface="Arial" panose="020B0604020202020204" pitchFamily="34" charset="0"/>
            </a:rPr>
            <a:t>Execution of Documents</a:t>
          </a:r>
        </a:p>
      </dsp:txBody>
      <dsp:txXfrm>
        <a:off x="2101304" y="2062388"/>
        <a:ext cx="782370" cy="782370"/>
      </dsp:txXfrm>
    </dsp:sp>
    <dsp:sp modelId="{51CBA965-16FB-468F-B737-116F7840B5AC}">
      <dsp:nvSpPr>
        <dsp:cNvPr id="0" name=""/>
        <dsp:cNvSpPr/>
      </dsp:nvSpPr>
      <dsp:spPr>
        <a:xfrm rot="13500000">
          <a:off x="3321418" y="1776572"/>
          <a:ext cx="776221" cy="22760"/>
        </a:xfrm>
        <a:custGeom>
          <a:avLst/>
          <a:gdLst/>
          <a:ahLst/>
          <a:cxnLst/>
          <a:rect l="0" t="0" r="0" b="0"/>
          <a:pathLst>
            <a:path>
              <a:moveTo>
                <a:pt x="0" y="11380"/>
              </a:moveTo>
              <a:lnTo>
                <a:pt x="776221" y="11380"/>
              </a:lnTo>
            </a:path>
          </a:pathLst>
        </a:custGeom>
        <a:noFill/>
        <a:ln w="12700" cap="flat" cmpd="sng" algn="ctr">
          <a:solidFill>
            <a:srgbClr val="6E6B6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690123" y="1768547"/>
        <a:ext cx="38811" cy="38811"/>
      </dsp:txXfrm>
    </dsp:sp>
    <dsp:sp modelId="{7335DF84-F5F3-49B8-901E-7E62E72284AB}">
      <dsp:nvSpPr>
        <dsp:cNvPr id="0" name=""/>
        <dsp:cNvSpPr/>
      </dsp:nvSpPr>
      <dsp:spPr>
        <a:xfrm>
          <a:off x="2490689" y="569112"/>
          <a:ext cx="1106438" cy="1106438"/>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22275">
            <a:lnSpc>
              <a:spcPct val="90000"/>
            </a:lnSpc>
            <a:spcBef>
              <a:spcPct val="0"/>
            </a:spcBef>
            <a:spcAft>
              <a:spcPct val="35000"/>
            </a:spcAft>
            <a:buNone/>
          </a:pPr>
          <a:r>
            <a:rPr lang="en-US" sz="950" kern="1200" dirty="0">
              <a:latin typeface="Arial" panose="020B0604020202020204" pitchFamily="34" charset="0"/>
              <a:cs typeface="Arial" panose="020B0604020202020204" pitchFamily="34" charset="0"/>
            </a:rPr>
            <a:t>Trust Tax Elections, Planning &amp; Return Prep</a:t>
          </a:r>
        </a:p>
      </dsp:txBody>
      <dsp:txXfrm>
        <a:off x="2652723" y="731146"/>
        <a:ext cx="782370" cy="7823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1" tIns="46586" rIns="93171" bIns="46586" rtlCol="0"/>
          <a:lstStyle>
            <a:lvl1pPr algn="r">
              <a:defRPr sz="1200"/>
            </a:lvl1pPr>
          </a:lstStyle>
          <a:p>
            <a:fld id="{ACBD21CA-363E-6D41-9897-730D7A02AE94}" type="datetimeFigureOut">
              <a:rPr lang="en-US" smtClean="0"/>
              <a:pPr/>
              <a:t>10/22/2024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1" tIns="46586" rIns="93171"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1" tIns="46586" rIns="93171" bIns="46586" rtlCol="0" anchor="b"/>
          <a:lstStyle>
            <a:lvl1pPr algn="r">
              <a:defRPr sz="1200"/>
            </a:lvl1pPr>
          </a:lstStyle>
          <a:p>
            <a:fld id="{EB86ACC8-9DD8-7146-8434-FE95122ECDF7}"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1" tIns="46586" rIns="93171" bIns="46586" rtlCol="0"/>
          <a:lstStyle>
            <a:lvl1pPr algn="r">
              <a:defRPr sz="1200"/>
            </a:lvl1pPr>
          </a:lstStyle>
          <a:p>
            <a:fld id="{37394F9C-737B-9E43-BA6C-FD8234D07359}" type="datetimeFigureOut">
              <a:rPr lang="en-US" smtClean="0"/>
              <a:pPr/>
              <a:t>10/22/2024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1" tIns="46586" rIns="93171" bIns="46586"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1" tIns="46586" rIns="93171" bIns="46586" rtlCol="0" anchor="b"/>
          <a:lstStyle>
            <a:lvl1pPr algn="r">
              <a:defRPr sz="1200"/>
            </a:lvl1pPr>
          </a:lstStyle>
          <a:p>
            <a:fld id="{BECF2355-43FC-5F45-9F59-AD549F86F910}"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63588"/>
            <a:ext cx="6197600" cy="3486150"/>
          </a:xfrm>
        </p:spPr>
      </p:sp>
      <p:sp>
        <p:nvSpPr>
          <p:cNvPr id="4" name="Slide Number Placeholder 3"/>
          <p:cNvSpPr>
            <a:spLocks noGrp="1"/>
          </p:cNvSpPr>
          <p:nvPr>
            <p:ph type="sldNum" sz="quarter" idx="5"/>
          </p:nvPr>
        </p:nvSpPr>
        <p:spPr/>
        <p:txBody>
          <a:bodyPr/>
          <a:lstStyle/>
          <a:p>
            <a:fld id="{BECF2355-43FC-5F45-9F59-AD549F86F910}" type="slidenum">
              <a:rPr lang="en-US" smtClean="0"/>
              <a:pPr/>
              <a:t>1</a:t>
            </a:fld>
            <a:endParaRPr lang="en-US"/>
          </a:p>
        </p:txBody>
      </p:sp>
    </p:spTree>
    <p:extLst>
      <p:ext uri="{BB962C8B-B14F-4D97-AF65-F5344CB8AC3E}">
        <p14:creationId xmlns:p14="http://schemas.microsoft.com/office/powerpoint/2010/main" val="2820727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15</a:t>
            </a:fld>
            <a:endParaRPr lang="en-US"/>
          </a:p>
        </p:txBody>
      </p:sp>
      <p:sp>
        <p:nvSpPr>
          <p:cNvPr id="3" name="TextBox 2">
            <a:extLst>
              <a:ext uri="{FF2B5EF4-FFF2-40B4-BE49-F238E27FC236}">
                <a16:creationId xmlns:a16="http://schemas.microsoft.com/office/drawing/2014/main" id="{528204FF-A913-E19C-CBC6-1713918E19AE}"/>
              </a:ext>
            </a:extLst>
          </p:cNvPr>
          <p:cNvSpPr txBox="1"/>
          <p:nvPr/>
        </p:nvSpPr>
        <p:spPr>
          <a:xfrm>
            <a:off x="476541" y="4459971"/>
            <a:ext cx="6420323" cy="4646801"/>
          </a:xfrm>
          <a:prstGeom prst="rect">
            <a:avLst/>
          </a:prstGeom>
          <a:noFill/>
        </p:spPr>
        <p:txBody>
          <a:bodyPr wrap="none" lIns="92117" tIns="46058" rIns="92117" bIns="46058" rtlCol="0">
            <a:spAutoFit/>
          </a:bodyPr>
          <a:lstStyle/>
          <a:p>
            <a:r>
              <a:rPr lang="en-US" sz="1400" dirty="0"/>
              <a:t>OTHER TYPES OF REPRESENTION</a:t>
            </a:r>
          </a:p>
          <a:p>
            <a:r>
              <a:rPr lang="en-US" sz="1400" dirty="0"/>
              <a:t>HOLDER OF A POWER OF A [GENERAL] TESTAMENTARY POWER OF APPOINTMENT</a:t>
            </a:r>
          </a:p>
          <a:p>
            <a:pPr marL="287865" indent="-287865">
              <a:buFontTx/>
              <a:buChar char="-"/>
            </a:pPr>
            <a:r>
              <a:rPr lang="en-US" sz="1400" dirty="0"/>
              <a:t>REPRESENTS PERMISSILBE APPOINTEES AND TAKERS IN DEFAULT</a:t>
            </a:r>
          </a:p>
          <a:p>
            <a:pPr marL="287865" indent="-287865">
              <a:buFontTx/>
              <a:buChar char="-"/>
            </a:pPr>
            <a:r>
              <a:rPr lang="en-US" sz="1400" dirty="0"/>
              <a:t>ILLINOIS BROADENS TO BROAD SPECIAL POWER OF APPOINTMENT AND ALSO TO</a:t>
            </a:r>
          </a:p>
          <a:p>
            <a:pPr marL="287865" indent="-287865">
              <a:buFontTx/>
              <a:buChar char="-"/>
            </a:pPr>
            <a:r>
              <a:rPr lang="en-US" sz="1400" dirty="0"/>
              <a:t>OTHER POWERS OF APPOINTMENT ABSENT A CONFLICT OF INTEREST</a:t>
            </a:r>
          </a:p>
          <a:p>
            <a:pPr marL="287865" indent="-287865">
              <a:buFontTx/>
              <a:buChar char="-"/>
            </a:pPr>
            <a:r>
              <a:rPr lang="en-US" sz="1400" dirty="0"/>
              <a:t>ILLINOIS ALSO INCLUDES HOLDER OF CURRENT POWER OF APPOINTMENT</a:t>
            </a:r>
          </a:p>
          <a:p>
            <a:pPr marL="287865" indent="-287865">
              <a:buFontTx/>
              <a:buChar char="-"/>
            </a:pPr>
            <a:endParaRPr lang="en-US" sz="1400" dirty="0"/>
          </a:p>
          <a:p>
            <a:r>
              <a:rPr lang="en-US" sz="1400" dirty="0"/>
              <a:t>PARENT, GUADIAN, AGENT POA</a:t>
            </a:r>
          </a:p>
          <a:p>
            <a:r>
              <a:rPr lang="en-US" sz="1400" dirty="0"/>
              <a:t>SUBTANTIALLY IDENTICAL INTERESTS – FOR REPRESENTATION OF A MINOR,</a:t>
            </a:r>
          </a:p>
          <a:p>
            <a:r>
              <a:rPr lang="en-US" sz="1400" dirty="0"/>
              <a:t>IN CAPACITATED, UNBORN</a:t>
            </a:r>
          </a:p>
          <a:p>
            <a:endParaRPr lang="en-US" sz="1400" dirty="0"/>
          </a:p>
          <a:p>
            <a:r>
              <a:rPr lang="en-US" sz="1400" dirty="0"/>
              <a:t>ILLINOIS HAS A REPRESENTATION WATERFALL</a:t>
            </a:r>
          </a:p>
          <a:p>
            <a:pPr marL="345437" indent="-345437">
              <a:buAutoNum type="arabicPeriod"/>
            </a:pPr>
            <a:r>
              <a:rPr lang="en-US" sz="1400" dirty="0"/>
              <a:t>GUARDIAN AD LITEM</a:t>
            </a:r>
          </a:p>
          <a:p>
            <a:pPr marL="345437" indent="-345437">
              <a:buAutoNum type="arabicPeriod"/>
            </a:pPr>
            <a:r>
              <a:rPr lang="en-US" sz="1400" dirty="0"/>
              <a:t>HOLDER OF POWER OF APPOINTMENT</a:t>
            </a:r>
          </a:p>
          <a:p>
            <a:pPr marL="345437" indent="-345437">
              <a:buAutoNum type="arabicPeriod"/>
            </a:pPr>
            <a:r>
              <a:rPr lang="en-US" sz="1400" dirty="0"/>
              <a:t>DESIGNATED REPRESENTATIVE</a:t>
            </a:r>
          </a:p>
          <a:p>
            <a:pPr marL="345437" indent="-345437">
              <a:buAutoNum type="arabicPeriod"/>
            </a:pPr>
            <a:r>
              <a:rPr lang="en-US" sz="1400" dirty="0"/>
              <a:t>COURT APPOINTED GUARDIAN OF ESTATE/ OR IF NONE, THE PERSON</a:t>
            </a:r>
          </a:p>
          <a:p>
            <a:pPr marL="345437" indent="-345437">
              <a:buAutoNum type="arabicPeriod"/>
            </a:pPr>
            <a:r>
              <a:rPr lang="en-US" sz="1400" dirty="0"/>
              <a:t>AGENT UNDER POA PROPERTY</a:t>
            </a:r>
          </a:p>
          <a:p>
            <a:pPr marL="345437" indent="-345437">
              <a:buAutoNum type="arabicPeriod"/>
            </a:pPr>
            <a:r>
              <a:rPr lang="en-US" sz="1400" dirty="0"/>
              <a:t>PARENT</a:t>
            </a:r>
          </a:p>
          <a:p>
            <a:pPr marL="345437" indent="-345437">
              <a:buAutoNum type="arabicPeriod"/>
            </a:pPr>
            <a:r>
              <a:rPr lang="en-US" sz="1400" dirty="0"/>
              <a:t>PERSON WITH SUBSTANTIALLY SIMILAR INTEREST</a:t>
            </a:r>
          </a:p>
          <a:p>
            <a:pPr marL="345437" indent="-345437">
              <a:buAutoNum type="arabicPeriod"/>
            </a:pPr>
            <a:r>
              <a:rPr lang="en-US" sz="1400" dirty="0"/>
              <a:t>REPRESENATIVE OF PERSON WITH SUBSTANTIALLY SIMILAR INTEREST</a:t>
            </a:r>
          </a:p>
          <a:p>
            <a:endParaRPr lang="en-US" sz="1400" dirty="0"/>
          </a:p>
        </p:txBody>
      </p:sp>
    </p:spTree>
    <p:extLst>
      <p:ext uri="{BB962C8B-B14F-4D97-AF65-F5344CB8AC3E}">
        <p14:creationId xmlns:p14="http://schemas.microsoft.com/office/powerpoint/2010/main" val="2324335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CF2355-43FC-5F45-9F59-AD549F86F9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528204FF-A913-E19C-CBC6-1713918E19AE}"/>
              </a:ext>
            </a:extLst>
          </p:cNvPr>
          <p:cNvSpPr txBox="1"/>
          <p:nvPr/>
        </p:nvSpPr>
        <p:spPr>
          <a:xfrm>
            <a:off x="476541" y="4459971"/>
            <a:ext cx="6420323" cy="4646801"/>
          </a:xfrm>
          <a:prstGeom prst="rect">
            <a:avLst/>
          </a:prstGeom>
          <a:noFill/>
        </p:spPr>
        <p:txBody>
          <a:bodyPr wrap="none" lIns="92117" tIns="46058" rIns="92117" bIns="46058"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OTHER TYPES OF REPRESENTION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HOLDER OF A POWER OF A [GENERAL] TESTAMENTARY POWER OF APPOINTMENT</a:t>
            </a:r>
          </a:p>
          <a:p>
            <a:pPr marL="287865" marR="0" lvl="0" indent="-287865" algn="l" defTabSz="4572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REPRESENTS PERMISSILBE APPOINTEES AND TAKERS IN DEFAULT</a:t>
            </a:r>
          </a:p>
          <a:p>
            <a:pPr marL="287865" marR="0" lvl="0" indent="-287865" algn="l" defTabSz="4572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ILLINOIS BROADENS TO BROAD SPECIAL POWER OF APPOINTMENT AND ALSO TO</a:t>
            </a:r>
          </a:p>
          <a:p>
            <a:pPr marL="287865" marR="0" lvl="0" indent="-287865" algn="l" defTabSz="4572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OTHER POWERS OF APPOINTMENT ABSENT A CONFLICT OF INTEREST</a:t>
            </a:r>
          </a:p>
          <a:p>
            <a:pPr marL="287865" marR="0" lvl="0" indent="-287865" algn="l" defTabSz="4572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ILLINOIS ALSO INCLUDES HOLDER OF CURRENT POWER OF APPOINTMENT</a:t>
            </a:r>
          </a:p>
          <a:p>
            <a:pPr marL="287865" marR="0" lvl="0" indent="-287865" algn="l" defTabSz="457200" rtl="0" eaLnBrk="1" fontAlgn="auto" latinLnBrk="0" hangingPunct="1">
              <a:lnSpc>
                <a:spcPct val="100000"/>
              </a:lnSpc>
              <a:spcBef>
                <a:spcPts val="0"/>
              </a:spcBef>
              <a:spcAft>
                <a:spcPts val="0"/>
              </a:spcAft>
              <a:buClrTx/>
              <a:buSzTx/>
              <a:buFontTx/>
              <a:buChar char="-"/>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PARENT, GUADIAN, AGENT POA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SUBTANTIALLY IDENTICAL INTERESTS – FOR REPRESENTATION OF A MINOR,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IN CAPACITATED, UNBORN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ILLINOIS HAS A REPRESENTATION WATERFALL</a:t>
            </a:r>
          </a:p>
          <a:p>
            <a:pPr marL="345437" marR="0" lvl="0" indent="-345437" algn="l" defTabSz="4572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GUARDIAN AD LITEM</a:t>
            </a:r>
          </a:p>
          <a:p>
            <a:pPr marL="345437" marR="0" lvl="0" indent="-345437" algn="l" defTabSz="4572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HOLDER OF POWER OF APPOINTMENT</a:t>
            </a:r>
          </a:p>
          <a:p>
            <a:pPr marL="345437" marR="0" lvl="0" indent="-345437" algn="l" defTabSz="4572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DESIGNATED REPRESENTATIVE</a:t>
            </a:r>
          </a:p>
          <a:p>
            <a:pPr marL="345437" marR="0" lvl="0" indent="-345437" algn="l" defTabSz="4572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COURT APPOINTED GUARDIAN OF ESTATE/ OR IF NONE, THE PERSON</a:t>
            </a:r>
          </a:p>
          <a:p>
            <a:pPr marL="345437" marR="0" lvl="0" indent="-345437" algn="l" defTabSz="4572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AGENT UNDER POA PROPERTY</a:t>
            </a:r>
          </a:p>
          <a:p>
            <a:pPr marL="345437" marR="0" lvl="0" indent="-345437" algn="l" defTabSz="4572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PARENT</a:t>
            </a:r>
          </a:p>
          <a:p>
            <a:pPr marL="345437" marR="0" lvl="0" indent="-345437" algn="l" defTabSz="4572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PERSON WITH SUBSTANTIALLY SIMILAR INTEREST</a:t>
            </a:r>
          </a:p>
          <a:p>
            <a:pPr marL="345437" marR="0" lvl="0" indent="-345437" algn="l" defTabSz="4572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REPRESENATIVE OF PERSON WITH SUBSTANTIALLY SIMILAR INTEREST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a:extLst>
              <a:ext uri="{FF2B5EF4-FFF2-40B4-BE49-F238E27FC236}">
                <a16:creationId xmlns:a16="http://schemas.microsoft.com/office/drawing/2014/main" id="{8E31F6AF-7077-FA1A-984F-44DC41599B5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3332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17</a:t>
            </a:fld>
            <a:endParaRPr lang="en-US"/>
          </a:p>
        </p:txBody>
      </p:sp>
    </p:spTree>
    <p:extLst>
      <p:ext uri="{BB962C8B-B14F-4D97-AF65-F5344CB8AC3E}">
        <p14:creationId xmlns:p14="http://schemas.microsoft.com/office/powerpoint/2010/main" val="2362468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18</a:t>
            </a:fld>
            <a:endParaRPr lang="en-US"/>
          </a:p>
        </p:txBody>
      </p:sp>
    </p:spTree>
    <p:extLst>
      <p:ext uri="{BB962C8B-B14F-4D97-AF65-F5344CB8AC3E}">
        <p14:creationId xmlns:p14="http://schemas.microsoft.com/office/powerpoint/2010/main" val="1091128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19</a:t>
            </a:fld>
            <a:endParaRPr lang="en-US"/>
          </a:p>
        </p:txBody>
      </p:sp>
    </p:spTree>
    <p:extLst>
      <p:ext uri="{BB962C8B-B14F-4D97-AF65-F5344CB8AC3E}">
        <p14:creationId xmlns:p14="http://schemas.microsoft.com/office/powerpoint/2010/main" val="4206153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20</a:t>
            </a:fld>
            <a:endParaRPr lang="en-US"/>
          </a:p>
        </p:txBody>
      </p:sp>
    </p:spTree>
    <p:extLst>
      <p:ext uri="{BB962C8B-B14F-4D97-AF65-F5344CB8AC3E}">
        <p14:creationId xmlns:p14="http://schemas.microsoft.com/office/powerpoint/2010/main" val="438592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93C9F-ACAA-5BE3-ED63-BA8DE4FFE9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CA3CA-7812-B7F6-5B9B-F5FBD7CDF99A}"/>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54A5EF24-482F-4D78-62A9-9A5673794CBA}"/>
              </a:ext>
            </a:extLst>
          </p:cNvPr>
          <p:cNvSpPr>
            <a:spLocks noGrp="1"/>
          </p:cNvSpPr>
          <p:nvPr>
            <p:ph type="sldNum" sz="quarter" idx="5"/>
          </p:nvPr>
        </p:nvSpPr>
        <p:spPr/>
        <p:txBody>
          <a:bodyPr/>
          <a:lstStyle/>
          <a:p>
            <a:fld id="{BECF2355-43FC-5F45-9F59-AD549F86F910}" type="slidenum">
              <a:rPr lang="en-US" smtClean="0"/>
              <a:pPr/>
              <a:t>21</a:t>
            </a:fld>
            <a:endParaRPr lang="en-US"/>
          </a:p>
        </p:txBody>
      </p:sp>
      <p:sp>
        <p:nvSpPr>
          <p:cNvPr id="3" name="TextBox 2">
            <a:extLst>
              <a:ext uri="{FF2B5EF4-FFF2-40B4-BE49-F238E27FC236}">
                <a16:creationId xmlns:a16="http://schemas.microsoft.com/office/drawing/2014/main" id="{2ABB9950-9BAF-FA31-3539-5156C0C00AB4}"/>
              </a:ext>
            </a:extLst>
          </p:cNvPr>
          <p:cNvSpPr txBox="1"/>
          <p:nvPr/>
        </p:nvSpPr>
        <p:spPr>
          <a:xfrm>
            <a:off x="445797" y="4613366"/>
            <a:ext cx="6549030" cy="3779399"/>
          </a:xfrm>
          <a:prstGeom prst="rect">
            <a:avLst/>
          </a:prstGeom>
          <a:noFill/>
        </p:spPr>
        <p:txBody>
          <a:bodyPr wrap="none" lIns="92117" tIns="46058" rIns="92117" bIns="46058" rtlCol="0">
            <a:spAutoFit/>
          </a:bodyPr>
          <a:lstStyle/>
          <a:p>
            <a:r>
              <a:rPr lang="en-US" sz="1400" dirty="0"/>
              <a:t>1008 – TRUST AGREEMENT. CANNOT BE RELIEVED OF BAD FAITH OR RECKLESS</a:t>
            </a:r>
          </a:p>
          <a:p>
            <a:r>
              <a:rPr lang="en-US" sz="1400" dirty="0"/>
              <a:t>INDIFFERENCE TO THE PURPOSE OF A TRUST OR THE INTEREST OF THE BENEFICIARIES;</a:t>
            </a:r>
          </a:p>
          <a:p>
            <a:r>
              <a:rPr lang="en-US" sz="1400" dirty="0"/>
              <a:t>UNENFORCEABLE IF ABUSE OF DISCRETION IN CONNECTION WITH EXCULPATION;</a:t>
            </a:r>
          </a:p>
          <a:p>
            <a:r>
              <a:rPr lang="en-US" sz="1400" dirty="0"/>
              <a:t>INVALID IF DRAFTED/CAUSED TO BE DRAFTED BY TRUSTEE UNLESS PROVED TO BE FAIR</a:t>
            </a:r>
          </a:p>
          <a:p>
            <a:r>
              <a:rPr lang="en-US" sz="1400" dirty="0"/>
              <a:t>AND EXISTENCE ON CONTENT ADEQUATELY COMMUNICATED TO THE SETTLOR</a:t>
            </a:r>
          </a:p>
          <a:p>
            <a:pPr marL="287865" indent="-287865">
              <a:buFontTx/>
              <a:buChar char="-"/>
            </a:pPr>
            <a:r>
              <a:rPr lang="en-US" sz="1400" dirty="0"/>
              <a:t>BAD FAITH- DISHONESTY OR FRAUD</a:t>
            </a:r>
          </a:p>
          <a:p>
            <a:pPr marL="287865" indent="-287865">
              <a:buFontTx/>
              <a:buChar char="-"/>
            </a:pPr>
            <a:r>
              <a:rPr lang="en-US" sz="1400" dirty="0"/>
              <a:t>GOOD FAITH – HONEST DEALING</a:t>
            </a:r>
          </a:p>
          <a:p>
            <a:endParaRPr lang="en-US" sz="1400" dirty="0"/>
          </a:p>
          <a:p>
            <a:r>
              <a:rPr lang="en-US" sz="1400" dirty="0"/>
              <a:t>1009 – BENEFICIARY CONSENT, RELEASE, INDEMNIFICATION</a:t>
            </a:r>
          </a:p>
          <a:p>
            <a:r>
              <a:rPr lang="en-US" sz="1400" dirty="0"/>
              <a:t>NOT LIABLE IF BENEFICIARY CONSENTED RELEASED OR RATIFIED, UNLESS, INDUCED</a:t>
            </a:r>
          </a:p>
          <a:p>
            <a:r>
              <a:rPr lang="en-US" sz="1400" dirty="0"/>
              <a:t>BY IMPROPER TRUSTEE CONDUCT OR AT TIME GIVE THE BENEFICIARY DID NOT</a:t>
            </a:r>
          </a:p>
          <a:p>
            <a:r>
              <a:rPr lang="en-US" sz="1400" dirty="0"/>
              <a:t>KNOW OF RIGHTS OR MATERIAL FACTS.</a:t>
            </a:r>
          </a:p>
          <a:p>
            <a:endParaRPr lang="en-US" sz="1400" dirty="0"/>
          </a:p>
          <a:p>
            <a:r>
              <a:rPr lang="en-US" sz="1400" dirty="0"/>
              <a:t>1010 – NOT PERSONALLY LIABLE AS THE BANK OR TRUST COMPANY ON CONTRACT</a:t>
            </a:r>
          </a:p>
          <a:p>
            <a:r>
              <a:rPr lang="en-US" sz="1400" dirty="0"/>
              <a:t>ENTERED INTO IN FIDUCIARY CAPACITY. INCLUDE SPECIFIC LANGUAGE WHEN SIGNING,</a:t>
            </a:r>
          </a:p>
          <a:p>
            <a:r>
              <a:rPr lang="en-US" sz="1400" dirty="0"/>
              <a:t>AS TRUSTEE AND NOT INDIVIDUALLY</a:t>
            </a:r>
          </a:p>
          <a:p>
            <a:endParaRPr lang="en-US" sz="1400" dirty="0"/>
          </a:p>
        </p:txBody>
      </p:sp>
    </p:spTree>
    <p:extLst>
      <p:ext uri="{BB962C8B-B14F-4D97-AF65-F5344CB8AC3E}">
        <p14:creationId xmlns:p14="http://schemas.microsoft.com/office/powerpoint/2010/main" val="2162375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22</a:t>
            </a:fld>
            <a:endParaRPr lang="en-US"/>
          </a:p>
        </p:txBody>
      </p:sp>
      <p:sp>
        <p:nvSpPr>
          <p:cNvPr id="3" name="TextBox 2">
            <a:extLst>
              <a:ext uri="{FF2B5EF4-FFF2-40B4-BE49-F238E27FC236}">
                <a16:creationId xmlns:a16="http://schemas.microsoft.com/office/drawing/2014/main" id="{018F3DAF-A2B5-92CD-4FDB-D55B0E618D1D}"/>
              </a:ext>
            </a:extLst>
          </p:cNvPr>
          <p:cNvSpPr txBox="1"/>
          <p:nvPr/>
        </p:nvSpPr>
        <p:spPr>
          <a:xfrm>
            <a:off x="530344" y="4648200"/>
            <a:ext cx="6373756" cy="3128846"/>
          </a:xfrm>
          <a:prstGeom prst="rect">
            <a:avLst/>
          </a:prstGeom>
          <a:noFill/>
        </p:spPr>
        <p:txBody>
          <a:bodyPr wrap="none" lIns="92117" tIns="46058" rIns="92117" bIns="46058" rtlCol="0">
            <a:spAutoFit/>
          </a:bodyPr>
          <a:lstStyle/>
          <a:p>
            <a:r>
              <a:rPr lang="en-US" sz="1400" dirty="0"/>
              <a:t>ONE YEAR AFTER RECEIPT BY BENEFICIARY OR REPRESENTATIVE OF BENEFICIARY</a:t>
            </a:r>
          </a:p>
          <a:p>
            <a:r>
              <a:rPr lang="en-US" sz="1400" dirty="0"/>
              <a:t>REPORT WITH ADEQUATE DISCLOSURE</a:t>
            </a:r>
          </a:p>
          <a:p>
            <a:r>
              <a:rPr lang="en-US" sz="1400" dirty="0"/>
              <a:t>SUFFICIENT INFORMATION SO BENEFICIAIRY KNOWS OR SHOULD HAVE INQUIRED</a:t>
            </a:r>
          </a:p>
          <a:p>
            <a:r>
              <a:rPr lang="en-US" sz="1400" dirty="0"/>
              <a:t>LIMITATION PERIOD STATEMENTS IN MONTHLY, QUARTERLY AND ANNUAL ACCOUNT</a:t>
            </a:r>
          </a:p>
          <a:p>
            <a:r>
              <a:rPr lang="en-US" sz="1400" dirty="0"/>
              <a:t>STATEMENTS</a:t>
            </a:r>
          </a:p>
          <a:p>
            <a:endParaRPr lang="en-US" sz="1400" dirty="0"/>
          </a:p>
          <a:p>
            <a:r>
              <a:rPr lang="en-US" sz="1400" dirty="0"/>
              <a:t>ILLINOIS IS 2 YEARS FOR NEWER TRUSTS AND 3 YEARS FOR OLDER TRUSTS</a:t>
            </a:r>
          </a:p>
          <a:p>
            <a:endParaRPr lang="en-US" sz="1400" dirty="0"/>
          </a:p>
          <a:p>
            <a:r>
              <a:rPr lang="en-US" sz="1400" dirty="0"/>
              <a:t>1[2] YEAR PERIODS DON’T APPLY TO A BENEFICIARY WHO HAS WAIVED NOTICES OR</a:t>
            </a:r>
          </a:p>
          <a:p>
            <a:r>
              <a:rPr lang="en-US" sz="1400" dirty="0"/>
              <a:t>ACCOUNTS, BUT DOES APPLY IF REPRESENTATIVE RECEIVED</a:t>
            </a:r>
          </a:p>
          <a:p>
            <a:endParaRPr lang="en-US" sz="1400" dirty="0"/>
          </a:p>
          <a:p>
            <a:r>
              <a:rPr lang="en-US" sz="1400" dirty="0"/>
              <a:t>STATUTE OF REPOSE UNDER UTC IS 5 YEARS AFTER REMOVAL, RESIGNATION, DEATH</a:t>
            </a:r>
          </a:p>
          <a:p>
            <a:r>
              <a:rPr lang="en-US" sz="1400" dirty="0"/>
              <a:t>TRUSTEE, TERMINATION OF BENEFICIARY INTEREST IN TRUST, TERMINATION OF</a:t>
            </a:r>
          </a:p>
          <a:p>
            <a:r>
              <a:rPr lang="en-US" sz="1400" dirty="0"/>
              <a:t>TRUTS</a:t>
            </a:r>
          </a:p>
        </p:txBody>
      </p:sp>
    </p:spTree>
    <p:extLst>
      <p:ext uri="{BB962C8B-B14F-4D97-AF65-F5344CB8AC3E}">
        <p14:creationId xmlns:p14="http://schemas.microsoft.com/office/powerpoint/2010/main" val="1918520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DC3C0-3D57-417D-9891-841C20A4F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A778B-768E-82B7-739E-D03F4A4DE9CA}"/>
              </a:ext>
            </a:extLst>
          </p:cNvPr>
          <p:cNvSpPr>
            <a:spLocks noGrp="1" noRot="1" noChangeAspect="1"/>
          </p:cNvSpPr>
          <p:nvPr>
            <p:ph type="sldImg"/>
          </p:nvPr>
        </p:nvSpPr>
        <p:spPr>
          <a:xfrm>
            <a:off x="406400" y="11495088"/>
            <a:ext cx="6197600" cy="3486150"/>
          </a:xfrm>
        </p:spPr>
      </p:sp>
      <p:sp>
        <p:nvSpPr>
          <p:cNvPr id="4" name="Slide Number Placeholder 3">
            <a:extLst>
              <a:ext uri="{FF2B5EF4-FFF2-40B4-BE49-F238E27FC236}">
                <a16:creationId xmlns:a16="http://schemas.microsoft.com/office/drawing/2014/main" id="{7A80C443-2AB4-5487-818C-38503368A75A}"/>
              </a:ext>
            </a:extLst>
          </p:cNvPr>
          <p:cNvSpPr>
            <a:spLocks noGrp="1"/>
          </p:cNvSpPr>
          <p:nvPr>
            <p:ph type="sldNum" sz="quarter" idx="5"/>
          </p:nvPr>
        </p:nvSpPr>
        <p:spPr/>
        <p:txBody>
          <a:bodyPr/>
          <a:lstStyle/>
          <a:p>
            <a:fld id="{BECF2355-43FC-5F45-9F59-AD549F86F910}" type="slidenum">
              <a:rPr lang="en-US" smtClean="0"/>
              <a:pPr/>
              <a:t>23</a:t>
            </a:fld>
            <a:endParaRPr lang="en-US"/>
          </a:p>
        </p:txBody>
      </p:sp>
    </p:spTree>
    <p:extLst>
      <p:ext uri="{BB962C8B-B14F-4D97-AF65-F5344CB8AC3E}">
        <p14:creationId xmlns:p14="http://schemas.microsoft.com/office/powerpoint/2010/main" val="3156334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57B0C-E14A-16F5-7D60-A2F555060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C370F9-92EA-CDA6-2DCD-1027D08AB0CC}"/>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9DB2DF71-D2E5-98E4-8BE2-16CFFA680BEA}"/>
              </a:ext>
            </a:extLst>
          </p:cNvPr>
          <p:cNvSpPr>
            <a:spLocks noGrp="1"/>
          </p:cNvSpPr>
          <p:nvPr>
            <p:ph type="sldNum" sz="quarter" idx="5"/>
          </p:nvPr>
        </p:nvSpPr>
        <p:spPr/>
        <p:txBody>
          <a:bodyPr/>
          <a:lstStyle/>
          <a:p>
            <a:fld id="{BECF2355-43FC-5F45-9F59-AD549F86F910}" type="slidenum">
              <a:rPr lang="en-US" smtClean="0"/>
              <a:pPr/>
              <a:t>24</a:t>
            </a:fld>
            <a:endParaRPr lang="en-US" dirty="0"/>
          </a:p>
        </p:txBody>
      </p:sp>
      <p:sp>
        <p:nvSpPr>
          <p:cNvPr id="3" name="TextBox 2">
            <a:extLst>
              <a:ext uri="{FF2B5EF4-FFF2-40B4-BE49-F238E27FC236}">
                <a16:creationId xmlns:a16="http://schemas.microsoft.com/office/drawing/2014/main" id="{13DF19C8-8D44-0F5F-BAB4-C229EB2268E3}"/>
              </a:ext>
            </a:extLst>
          </p:cNvPr>
          <p:cNvSpPr txBox="1"/>
          <p:nvPr/>
        </p:nvSpPr>
        <p:spPr>
          <a:xfrm>
            <a:off x="522658" y="4456136"/>
            <a:ext cx="6084328" cy="2044593"/>
          </a:xfrm>
          <a:prstGeom prst="rect">
            <a:avLst/>
          </a:prstGeom>
          <a:noFill/>
        </p:spPr>
        <p:txBody>
          <a:bodyPr wrap="none" lIns="92117" tIns="46058" rIns="92117" bIns="46058" rtlCol="0">
            <a:spAutoFit/>
          </a:bodyPr>
          <a:lstStyle/>
          <a:p>
            <a:r>
              <a:rPr lang="en-US" sz="1400" dirty="0"/>
              <a:t>A CO-TRUSTEE HAS NONE OF THE PROTECTIONS OF A DIRECTED OR EXLCUDED</a:t>
            </a:r>
          </a:p>
          <a:p>
            <a:r>
              <a:rPr lang="en-US" sz="1400" dirty="0"/>
              <a:t>TRUSTEE</a:t>
            </a:r>
          </a:p>
          <a:p>
            <a:r>
              <a:rPr lang="en-US" sz="1400" dirty="0"/>
              <a:t>A CO-TRUSTEE IS REQUIRED TO EXERCISE REASONABLE CARE TO PREVENT A </a:t>
            </a:r>
          </a:p>
          <a:p>
            <a:r>
              <a:rPr lang="en-US" sz="1400" dirty="0"/>
              <a:t>CO-TRUSTE FROM COMMITTING A SERIOUS BREACH OF TRUST AND TO COMPEL</a:t>
            </a:r>
          </a:p>
          <a:p>
            <a:r>
              <a:rPr lang="en-US" sz="1400" dirty="0"/>
              <a:t>A CO-TRUSTEE TO REDRESS A SERIOUS BREACH OF TRUST</a:t>
            </a:r>
          </a:p>
          <a:p>
            <a:r>
              <a:rPr lang="en-US" sz="1400" dirty="0"/>
              <a:t>MUST PARTICIPATE UNLESS PROPERLY DELEGATED; CAN’T DELEGATE TO THE</a:t>
            </a:r>
          </a:p>
          <a:p>
            <a:r>
              <a:rPr lang="en-US" sz="1400" dirty="0"/>
              <a:t>EXTENT SETTLOR REASONABLY EXPECTED JOINT ACTION – INDIVIDUAL AND</a:t>
            </a:r>
          </a:p>
          <a:p>
            <a:r>
              <a:rPr lang="en-US" sz="1400" dirty="0"/>
              <a:t>CORPORATE TRUSTEE</a:t>
            </a:r>
          </a:p>
          <a:p>
            <a:r>
              <a:rPr lang="en-US" sz="1400" dirty="0"/>
              <a:t>BETTER TO DIVIDE THAN TO DELEGATE</a:t>
            </a:r>
          </a:p>
        </p:txBody>
      </p:sp>
    </p:spTree>
    <p:extLst>
      <p:ext uri="{BB962C8B-B14F-4D97-AF65-F5344CB8AC3E}">
        <p14:creationId xmlns:p14="http://schemas.microsoft.com/office/powerpoint/2010/main" val="286467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2</a:t>
            </a:fld>
            <a:endParaRPr lang="en-US"/>
          </a:p>
        </p:txBody>
      </p:sp>
    </p:spTree>
    <p:extLst>
      <p:ext uri="{BB962C8B-B14F-4D97-AF65-F5344CB8AC3E}">
        <p14:creationId xmlns:p14="http://schemas.microsoft.com/office/powerpoint/2010/main" val="505268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57B0C-E14A-16F5-7D60-A2F555060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C370F9-92EA-CDA6-2DCD-1027D08AB0CC}"/>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9DB2DF71-D2E5-98E4-8BE2-16CFFA680BEA}"/>
              </a:ext>
            </a:extLst>
          </p:cNvPr>
          <p:cNvSpPr>
            <a:spLocks noGrp="1"/>
          </p:cNvSpPr>
          <p:nvPr>
            <p:ph type="sldNum" sz="quarter" idx="5"/>
          </p:nvPr>
        </p:nvSpPr>
        <p:spPr/>
        <p:txBody>
          <a:bodyPr/>
          <a:lstStyle/>
          <a:p>
            <a:fld id="{BECF2355-43FC-5F45-9F59-AD549F86F910}" type="slidenum">
              <a:rPr lang="en-US" smtClean="0"/>
              <a:pPr/>
              <a:t>25</a:t>
            </a:fld>
            <a:endParaRPr lang="en-US" dirty="0"/>
          </a:p>
        </p:txBody>
      </p:sp>
      <p:sp>
        <p:nvSpPr>
          <p:cNvPr id="3" name="TextBox 2">
            <a:extLst>
              <a:ext uri="{FF2B5EF4-FFF2-40B4-BE49-F238E27FC236}">
                <a16:creationId xmlns:a16="http://schemas.microsoft.com/office/drawing/2014/main" id="{13DF19C8-8D44-0F5F-BAB4-C229EB2268E3}"/>
              </a:ext>
            </a:extLst>
          </p:cNvPr>
          <p:cNvSpPr txBox="1"/>
          <p:nvPr/>
        </p:nvSpPr>
        <p:spPr>
          <a:xfrm>
            <a:off x="522658" y="4456136"/>
            <a:ext cx="6084328" cy="2044593"/>
          </a:xfrm>
          <a:prstGeom prst="rect">
            <a:avLst/>
          </a:prstGeom>
          <a:noFill/>
        </p:spPr>
        <p:txBody>
          <a:bodyPr wrap="none" lIns="92117" tIns="46058" rIns="92117" bIns="46058" rtlCol="0">
            <a:spAutoFit/>
          </a:bodyPr>
          <a:lstStyle/>
          <a:p>
            <a:r>
              <a:rPr lang="en-US" sz="1400" dirty="0"/>
              <a:t>A CO-TRUSTEE HAS NONE OF THE PROTECTIONS OF A DIRECTED OR EXLCUDED</a:t>
            </a:r>
          </a:p>
          <a:p>
            <a:r>
              <a:rPr lang="en-US" sz="1400" dirty="0"/>
              <a:t>TRUSTEE</a:t>
            </a:r>
          </a:p>
          <a:p>
            <a:r>
              <a:rPr lang="en-US" sz="1400" dirty="0"/>
              <a:t>A CO-TRUSTEE IS REQUIRED TO EXERCISE REASONABLE CARE TO PREVENT A </a:t>
            </a:r>
          </a:p>
          <a:p>
            <a:r>
              <a:rPr lang="en-US" sz="1400" dirty="0"/>
              <a:t>CO-TRUSTE FROM COMMITTING A SERIOUS BREACH OF TRUST AND TO COMPEL</a:t>
            </a:r>
          </a:p>
          <a:p>
            <a:r>
              <a:rPr lang="en-US" sz="1400" dirty="0"/>
              <a:t>A CO-TRUSTEE TO REDRESS A SERIOUS BREACH OF TRUST</a:t>
            </a:r>
          </a:p>
          <a:p>
            <a:r>
              <a:rPr lang="en-US" sz="1400" dirty="0"/>
              <a:t>MUST PARTICIPATE UNLESS PROPERLY DELEGATED; CAN’T DELEGATE TO THE</a:t>
            </a:r>
          </a:p>
          <a:p>
            <a:r>
              <a:rPr lang="en-US" sz="1400" dirty="0"/>
              <a:t>EXTENT SETTLOR REASONABLY EXPECTED JOINT ACTION – INDIVIDUAL AND</a:t>
            </a:r>
          </a:p>
          <a:p>
            <a:r>
              <a:rPr lang="en-US" sz="1400" dirty="0"/>
              <a:t>CORPORATE TRUSTEE</a:t>
            </a:r>
          </a:p>
          <a:p>
            <a:r>
              <a:rPr lang="en-US" sz="1400" dirty="0"/>
              <a:t>BETTER TO DIVIDE THAN TO DELEGATE</a:t>
            </a:r>
          </a:p>
        </p:txBody>
      </p:sp>
    </p:spTree>
    <p:extLst>
      <p:ext uri="{BB962C8B-B14F-4D97-AF65-F5344CB8AC3E}">
        <p14:creationId xmlns:p14="http://schemas.microsoft.com/office/powerpoint/2010/main" val="2651632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26</a:t>
            </a:fld>
            <a:endParaRPr lang="en-US"/>
          </a:p>
        </p:txBody>
      </p:sp>
    </p:spTree>
    <p:extLst>
      <p:ext uri="{BB962C8B-B14F-4D97-AF65-F5344CB8AC3E}">
        <p14:creationId xmlns:p14="http://schemas.microsoft.com/office/powerpoint/2010/main" val="4164667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27</a:t>
            </a:fld>
            <a:endParaRPr lang="en-US"/>
          </a:p>
        </p:txBody>
      </p:sp>
    </p:spTree>
    <p:extLst>
      <p:ext uri="{BB962C8B-B14F-4D97-AF65-F5344CB8AC3E}">
        <p14:creationId xmlns:p14="http://schemas.microsoft.com/office/powerpoint/2010/main" val="603466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DC3C0-3D57-417D-9891-841C20A4F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A778B-768E-82B7-739E-D03F4A4DE9CA}"/>
              </a:ext>
            </a:extLst>
          </p:cNvPr>
          <p:cNvSpPr>
            <a:spLocks noGrp="1" noRot="1" noChangeAspect="1"/>
          </p:cNvSpPr>
          <p:nvPr>
            <p:ph type="sldImg"/>
          </p:nvPr>
        </p:nvSpPr>
        <p:spPr>
          <a:xfrm>
            <a:off x="406400" y="11495088"/>
            <a:ext cx="6197600" cy="3486150"/>
          </a:xfrm>
        </p:spPr>
      </p:sp>
      <p:sp>
        <p:nvSpPr>
          <p:cNvPr id="4" name="Slide Number Placeholder 3">
            <a:extLst>
              <a:ext uri="{FF2B5EF4-FFF2-40B4-BE49-F238E27FC236}">
                <a16:creationId xmlns:a16="http://schemas.microsoft.com/office/drawing/2014/main" id="{7A80C443-2AB4-5487-818C-38503368A75A}"/>
              </a:ext>
            </a:extLst>
          </p:cNvPr>
          <p:cNvSpPr>
            <a:spLocks noGrp="1"/>
          </p:cNvSpPr>
          <p:nvPr>
            <p:ph type="sldNum" sz="quarter" idx="5"/>
          </p:nvPr>
        </p:nvSpPr>
        <p:spPr/>
        <p:txBody>
          <a:bodyPr/>
          <a:lstStyle/>
          <a:p>
            <a:fld id="{BECF2355-43FC-5F45-9F59-AD549F86F910}" type="slidenum">
              <a:rPr lang="en-US" smtClean="0"/>
              <a:pPr/>
              <a:t>28</a:t>
            </a:fld>
            <a:endParaRPr lang="en-US"/>
          </a:p>
        </p:txBody>
      </p:sp>
    </p:spTree>
    <p:extLst>
      <p:ext uri="{BB962C8B-B14F-4D97-AF65-F5344CB8AC3E}">
        <p14:creationId xmlns:p14="http://schemas.microsoft.com/office/powerpoint/2010/main" val="1943314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677863"/>
            <a:ext cx="6199187" cy="3486150"/>
          </a:xfrm>
        </p:spPr>
      </p:sp>
      <p:sp>
        <p:nvSpPr>
          <p:cNvPr id="4" name="Slide Number Placeholder 3"/>
          <p:cNvSpPr>
            <a:spLocks noGrp="1"/>
          </p:cNvSpPr>
          <p:nvPr>
            <p:ph type="sldNum" sz="quarter" idx="5"/>
          </p:nvPr>
        </p:nvSpPr>
        <p:spPr/>
        <p:txBody>
          <a:bodyPr/>
          <a:lstStyle/>
          <a:p>
            <a:fld id="{BECF2355-43FC-5F45-9F59-AD549F86F910}" type="slidenum">
              <a:rPr lang="en-US" smtClean="0"/>
              <a:pPr/>
              <a:t>29</a:t>
            </a:fld>
            <a:endParaRPr lang="en-US"/>
          </a:p>
        </p:txBody>
      </p:sp>
      <p:sp>
        <p:nvSpPr>
          <p:cNvPr id="3" name="TextBox 2">
            <a:extLst>
              <a:ext uri="{FF2B5EF4-FFF2-40B4-BE49-F238E27FC236}">
                <a16:creationId xmlns:a16="http://schemas.microsoft.com/office/drawing/2014/main" id="{3BAC6860-51CA-5F8E-4090-877CEFB5D64B}"/>
              </a:ext>
            </a:extLst>
          </p:cNvPr>
          <p:cNvSpPr txBox="1"/>
          <p:nvPr/>
        </p:nvSpPr>
        <p:spPr>
          <a:xfrm>
            <a:off x="522657" y="4502155"/>
            <a:ext cx="6330747" cy="3779399"/>
          </a:xfrm>
          <a:prstGeom prst="rect">
            <a:avLst/>
          </a:prstGeom>
          <a:noFill/>
        </p:spPr>
        <p:txBody>
          <a:bodyPr wrap="none" lIns="92117" tIns="46058" rIns="92117" bIns="46058" rtlCol="0">
            <a:spAutoFit/>
          </a:bodyPr>
          <a:lstStyle/>
          <a:p>
            <a:r>
              <a:rPr lang="en-US" sz="1400" dirty="0"/>
              <a:t>DIRECTED OR EXCLUDED TRUSTEE (AS COMPARED TO CO-TRUSTEE)</a:t>
            </a:r>
          </a:p>
          <a:p>
            <a:r>
              <a:rPr lang="en-US" sz="1400" dirty="0"/>
              <a:t>DIVISION OF TRUSTEESHIP, THE TRUSTEE IS STILL A FIDUCIARY, BUT SCOPE</a:t>
            </a:r>
          </a:p>
          <a:p>
            <a:r>
              <a:rPr lang="en-US" sz="1400" dirty="0"/>
              <a:t>OF RESPONSIBILITIES IS REDUCED, THE DIRECTING PARTIES ARE ALSO FIDUCIARIES</a:t>
            </a:r>
          </a:p>
          <a:p>
            <a:r>
              <a:rPr lang="en-US" sz="1400" dirty="0"/>
              <a:t>MAY BE A DISTRIBUTION ADVISOR, INVESTMENT ADVISOR, TRUST PROTECTOR</a:t>
            </a:r>
          </a:p>
          <a:p>
            <a:r>
              <a:rPr lang="en-US" sz="1400" dirty="0"/>
              <a:t>THE EXCLUSED FIDUCIARY OR DIRECTED FIDUCIARY</a:t>
            </a:r>
          </a:p>
          <a:p>
            <a:r>
              <a:rPr lang="en-US" sz="1400" dirty="0"/>
              <a:t>EXCLUDED FIDUCIARY HAS NO DUTY TO MONITOR, REVIEW, INQUIRE, INVESTIGATE,</a:t>
            </a:r>
          </a:p>
          <a:p>
            <a:r>
              <a:rPr lang="en-US" sz="1400" dirty="0"/>
              <a:t>RECOMMEND, EVALUATE, OR WARN</a:t>
            </a:r>
          </a:p>
          <a:p>
            <a:endParaRPr lang="en-US" sz="1400" dirty="0"/>
          </a:p>
          <a:p>
            <a:r>
              <a:rPr lang="en-US" sz="1400" dirty="0"/>
              <a:t>DIRECTED/EXCLUDED FIDUCIARY IS TO FOLLOW DIRECTIONS WITHIN THE SCOPE</a:t>
            </a:r>
          </a:p>
          <a:p>
            <a:r>
              <a:rPr lang="en-US" sz="1400" dirty="0"/>
              <a:t>OF THE AUTHORITY OF THE DIRECTING PARTY</a:t>
            </a:r>
          </a:p>
          <a:p>
            <a:endParaRPr lang="en-US" sz="1400" dirty="0"/>
          </a:p>
          <a:p>
            <a:r>
              <a:rPr lang="en-US" sz="1400" dirty="0"/>
              <a:t>ONLY LIABLE FOR WILFUL MISCONDUCT IN COMPLYING</a:t>
            </a:r>
          </a:p>
          <a:p>
            <a:r>
              <a:rPr lang="en-US" sz="1400" dirty="0"/>
              <a:t>WILFUL MISCONDUCT – INTENTIONAL BAD BEHAVIOR – FAILURE IS INTENTIONAL,</a:t>
            </a:r>
          </a:p>
          <a:p>
            <a:r>
              <a:rPr lang="en-US" sz="1400" dirty="0"/>
              <a:t>KNOWING, DELIBERATE</a:t>
            </a:r>
          </a:p>
          <a:p>
            <a:endParaRPr lang="en-US" sz="1400" dirty="0"/>
          </a:p>
          <a:p>
            <a:r>
              <a:rPr lang="en-US" sz="1400" dirty="0"/>
              <a:t>EXAMPLE – TRANSITION FROM FULL SERVICE CORPORATE TRUSTEE TO BRING IN A</a:t>
            </a:r>
          </a:p>
          <a:p>
            <a:r>
              <a:rPr lang="en-US" sz="1400" dirty="0"/>
              <a:t>REGISTERED INVESTMENT ADVISOR WITH PRIVATE EQUITY PLATFORM</a:t>
            </a:r>
          </a:p>
        </p:txBody>
      </p:sp>
    </p:spTree>
    <p:extLst>
      <p:ext uri="{BB962C8B-B14F-4D97-AF65-F5344CB8AC3E}">
        <p14:creationId xmlns:p14="http://schemas.microsoft.com/office/powerpoint/2010/main" val="3206983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30</a:t>
            </a:fld>
            <a:endParaRPr lang="en-US"/>
          </a:p>
        </p:txBody>
      </p:sp>
    </p:spTree>
    <p:extLst>
      <p:ext uri="{BB962C8B-B14F-4D97-AF65-F5344CB8AC3E}">
        <p14:creationId xmlns:p14="http://schemas.microsoft.com/office/powerpoint/2010/main" val="3757261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31</a:t>
            </a:fld>
            <a:endParaRPr lang="en-US"/>
          </a:p>
        </p:txBody>
      </p:sp>
    </p:spTree>
    <p:extLst>
      <p:ext uri="{BB962C8B-B14F-4D97-AF65-F5344CB8AC3E}">
        <p14:creationId xmlns:p14="http://schemas.microsoft.com/office/powerpoint/2010/main" val="676019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32</a:t>
            </a:fld>
            <a:endParaRPr lang="en-US"/>
          </a:p>
        </p:txBody>
      </p:sp>
    </p:spTree>
    <p:extLst>
      <p:ext uri="{BB962C8B-B14F-4D97-AF65-F5344CB8AC3E}">
        <p14:creationId xmlns:p14="http://schemas.microsoft.com/office/powerpoint/2010/main" val="1455688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33</a:t>
            </a:fld>
            <a:endParaRPr lang="en-US"/>
          </a:p>
        </p:txBody>
      </p:sp>
    </p:spTree>
    <p:extLst>
      <p:ext uri="{BB962C8B-B14F-4D97-AF65-F5344CB8AC3E}">
        <p14:creationId xmlns:p14="http://schemas.microsoft.com/office/powerpoint/2010/main" val="79294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34</a:t>
            </a:fld>
            <a:endParaRPr lang="en-US"/>
          </a:p>
        </p:txBody>
      </p:sp>
    </p:spTree>
    <p:extLst>
      <p:ext uri="{BB962C8B-B14F-4D97-AF65-F5344CB8AC3E}">
        <p14:creationId xmlns:p14="http://schemas.microsoft.com/office/powerpoint/2010/main" val="33772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3</a:t>
            </a:fld>
            <a:endParaRPr lang="en-US"/>
          </a:p>
        </p:txBody>
      </p:sp>
    </p:spTree>
    <p:extLst>
      <p:ext uri="{BB962C8B-B14F-4D97-AF65-F5344CB8AC3E}">
        <p14:creationId xmlns:p14="http://schemas.microsoft.com/office/powerpoint/2010/main" val="3429740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35</a:t>
            </a:fld>
            <a:endParaRPr lang="en-US"/>
          </a:p>
        </p:txBody>
      </p:sp>
      <p:sp>
        <p:nvSpPr>
          <p:cNvPr id="6" name="TextBox 5">
            <a:extLst>
              <a:ext uri="{FF2B5EF4-FFF2-40B4-BE49-F238E27FC236}">
                <a16:creationId xmlns:a16="http://schemas.microsoft.com/office/drawing/2014/main" id="{DD68DA68-8A09-F0F7-565A-331AC3A92961}"/>
              </a:ext>
            </a:extLst>
          </p:cNvPr>
          <p:cNvSpPr txBox="1"/>
          <p:nvPr/>
        </p:nvSpPr>
        <p:spPr>
          <a:xfrm>
            <a:off x="572618" y="4502155"/>
            <a:ext cx="6002875" cy="3996250"/>
          </a:xfrm>
          <a:prstGeom prst="rect">
            <a:avLst/>
          </a:prstGeom>
          <a:noFill/>
        </p:spPr>
        <p:txBody>
          <a:bodyPr wrap="square" lIns="92117" tIns="46058" rIns="92117" bIns="46058" rtlCol="0">
            <a:spAutoFit/>
          </a:bodyPr>
          <a:lstStyle/>
          <a:p>
            <a:r>
              <a:rPr lang="en-US" sz="1400" dirty="0"/>
              <a:t>TRUST PROTECTOR – PERSON GIVEN SPECIFIED POWERS</a:t>
            </a:r>
          </a:p>
          <a:p>
            <a:r>
              <a:rPr lang="en-US" sz="1400" dirty="0"/>
              <a:t>BEST PRACTICE – NOT A RELATED OR SUBORDINATE PARTY TO THE SETTLOR AND NOT A BENEFICIARY</a:t>
            </a:r>
          </a:p>
          <a:p>
            <a:pPr marL="287865" indent="-287865">
              <a:buFontTx/>
              <a:buChar char="-"/>
            </a:pPr>
            <a:r>
              <a:rPr lang="en-US" sz="1400" dirty="0"/>
              <a:t>MODIFY OR AMEND FOR TAX PURPOSES</a:t>
            </a:r>
          </a:p>
          <a:p>
            <a:pPr marL="287865" indent="-287865">
              <a:buFontTx/>
              <a:buChar char="-"/>
            </a:pPr>
            <a:r>
              <a:rPr lang="en-US" sz="1400" dirty="0"/>
              <a:t>MODIFY INTERESTS OF BENEFICIARIES</a:t>
            </a:r>
          </a:p>
          <a:p>
            <a:pPr marL="287865" indent="-287865">
              <a:buFontTx/>
              <a:buChar char="-"/>
            </a:pPr>
            <a:r>
              <a:rPr lang="en-US" sz="1400" dirty="0"/>
              <a:t>MODIFY TERMS OF POWER OF APPOINTMENT</a:t>
            </a:r>
          </a:p>
          <a:p>
            <a:pPr marL="287865" indent="-287865">
              <a:buFontTx/>
              <a:buChar char="-"/>
            </a:pPr>
            <a:r>
              <a:rPr lang="en-US" sz="1400" dirty="0"/>
              <a:t>REMOVE, APPOINT, REMOVE &amp; APPOINT A TRUSTEE, INVESTMENT ADVISOR, ETC. AND DESIGNATE A PLAN OF SUCCESSION</a:t>
            </a:r>
          </a:p>
          <a:p>
            <a:pPr marL="287865" indent="-287865">
              <a:buFontTx/>
              <a:buChar char="-"/>
            </a:pPr>
            <a:r>
              <a:rPr lang="en-US" sz="1400" dirty="0"/>
              <a:t>TERMINATE THE TRUST</a:t>
            </a:r>
          </a:p>
          <a:p>
            <a:pPr marL="287865" indent="-287865">
              <a:buFontTx/>
              <a:buChar char="-"/>
            </a:pPr>
            <a:r>
              <a:rPr lang="en-US" sz="1400" dirty="0"/>
              <a:t>CHANGE SITUS, GOVERNING LAW</a:t>
            </a:r>
          </a:p>
          <a:p>
            <a:pPr marL="287865" indent="-287865">
              <a:buFontTx/>
              <a:buChar char="-"/>
            </a:pPr>
            <a:r>
              <a:rPr lang="en-US" sz="1400" dirty="0"/>
              <a:t>APPOINT SUCCESSOR TRUST PROTECTORS, PLAN OF SUCCESSION,</a:t>
            </a:r>
          </a:p>
          <a:p>
            <a:pPr marL="287865" indent="-287865">
              <a:buFontTx/>
              <a:buChar char="-"/>
            </a:pPr>
            <a:r>
              <a:rPr lang="en-US" sz="1400" dirty="0"/>
              <a:t>INTERPRET TERMS OF TRUST AT REQUEST OF TRUSTEE</a:t>
            </a:r>
          </a:p>
          <a:p>
            <a:pPr marL="287865" indent="-287865">
              <a:buFontTx/>
              <a:buChar char="-"/>
            </a:pPr>
            <a:r>
              <a:rPr lang="en-US" sz="1400" dirty="0"/>
              <a:t>ADVISE TRUSTEE ON MATTER CONCERNING A BENEFICIARY – SPECIAL NEEDS, ADDICTIONS</a:t>
            </a:r>
          </a:p>
          <a:p>
            <a:pPr marL="287865" indent="-287865">
              <a:buFontTx/>
              <a:buChar char="-"/>
            </a:pPr>
            <a:r>
              <a:rPr lang="en-US" sz="1400" dirty="0"/>
              <a:t>AMEND OR MODIFY TO IMPROVE TRUST ADMINISTRATION</a:t>
            </a:r>
          </a:p>
          <a:p>
            <a:pPr marL="287865" indent="-287865">
              <a:buFontTx/>
              <a:buChar char="-"/>
            </a:pPr>
            <a:r>
              <a:rPr lang="en-US" sz="1400" dirty="0"/>
              <a:t>IN ILLINOIS, IF A TRUST CONTAINS A CHARITABLE INTEREST, NOTICE TO ATTORNEY GENERAL 60 DAYS IN ADVANCE</a:t>
            </a:r>
          </a:p>
          <a:p>
            <a:pPr marL="287865" indent="-287865">
              <a:buFontTx/>
              <a:buChar char="-"/>
            </a:pPr>
            <a:r>
              <a:rPr lang="en-US" sz="1400" dirty="0"/>
              <a:t>A FIDUCIARY UNLESS TRUST INSTRUMENT PROVIDES OTHERWISE</a:t>
            </a:r>
          </a:p>
        </p:txBody>
      </p:sp>
    </p:spTree>
    <p:extLst>
      <p:ext uri="{BB962C8B-B14F-4D97-AF65-F5344CB8AC3E}">
        <p14:creationId xmlns:p14="http://schemas.microsoft.com/office/powerpoint/2010/main" val="1695385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2ABA7-D052-BE60-836F-65D23EA68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E56F7F-2484-775F-9743-F60DA341064D}"/>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54E14E41-9A33-128D-82FD-318EDD14404B}"/>
              </a:ext>
            </a:extLst>
          </p:cNvPr>
          <p:cNvSpPr>
            <a:spLocks noGrp="1"/>
          </p:cNvSpPr>
          <p:nvPr>
            <p:ph type="sldNum" sz="quarter" idx="5"/>
          </p:nvPr>
        </p:nvSpPr>
        <p:spPr/>
        <p:txBody>
          <a:bodyPr/>
          <a:lstStyle/>
          <a:p>
            <a:fld id="{BECF2355-43FC-5F45-9F59-AD549F86F910}" type="slidenum">
              <a:rPr lang="en-US" smtClean="0"/>
              <a:pPr/>
              <a:t>36</a:t>
            </a:fld>
            <a:endParaRPr lang="en-US"/>
          </a:p>
        </p:txBody>
      </p:sp>
      <p:sp>
        <p:nvSpPr>
          <p:cNvPr id="3" name="TextBox 2">
            <a:extLst>
              <a:ext uri="{FF2B5EF4-FFF2-40B4-BE49-F238E27FC236}">
                <a16:creationId xmlns:a16="http://schemas.microsoft.com/office/drawing/2014/main" id="{DE9D1FBB-422D-C6FA-508E-973D247B9D91}"/>
              </a:ext>
            </a:extLst>
          </p:cNvPr>
          <p:cNvSpPr txBox="1"/>
          <p:nvPr/>
        </p:nvSpPr>
        <p:spPr>
          <a:xfrm>
            <a:off x="441954" y="4367934"/>
            <a:ext cx="6209760" cy="7249011"/>
          </a:xfrm>
          <a:prstGeom prst="rect">
            <a:avLst/>
          </a:prstGeom>
          <a:noFill/>
        </p:spPr>
        <p:txBody>
          <a:bodyPr wrap="square" lIns="92117" tIns="46058" rIns="92117" bIns="46058" rtlCol="0">
            <a:spAutoFit/>
          </a:bodyPr>
          <a:lstStyle/>
          <a:p>
            <a:r>
              <a:rPr lang="en-US" sz="1400" dirty="0"/>
              <a:t>410 – MODIFY OR TERMINATE (CATHCHALL IN ADDITION TO 411-414</a:t>
            </a:r>
          </a:p>
          <a:p>
            <a:r>
              <a:rPr lang="en-US" sz="1400" dirty="0"/>
              <a:t>STANDING – PROCEEDING INITIATED BY TRUSTEE OR BENEFICIARY, SETTLOR OF</a:t>
            </a:r>
          </a:p>
          <a:p>
            <a:r>
              <a:rPr lang="en-US" sz="1400" dirty="0"/>
              <a:t>CHARITABLE TRUST</a:t>
            </a:r>
          </a:p>
          <a:p>
            <a:endParaRPr lang="en-US" sz="1400" dirty="0"/>
          </a:p>
          <a:p>
            <a:r>
              <a:rPr lang="en-US" sz="1400" dirty="0"/>
              <a:t>411- MODIFICATION OR TERMINATION NON-CHARITABLE IRREVOCABLE TRUST BY CONSENT</a:t>
            </a:r>
          </a:p>
          <a:p>
            <a:r>
              <a:rPr lang="en-US" sz="1400" dirty="0"/>
              <a:t>TERMINATION OR MODIFICATION BY CONSENT OF BENEFICIARIES WITH OR WITHOUT CONCURRENCE OF TRUSTEE</a:t>
            </a:r>
          </a:p>
          <a:p>
            <a:r>
              <a:rPr lang="en-US" sz="1400" dirty="0"/>
              <a:t>TRUSTEE HAS STANDING TO OBJECT</a:t>
            </a:r>
          </a:p>
          <a:p>
            <a:r>
              <a:rPr lang="en-US" sz="1400" dirty="0"/>
              <a:t>A – BENEFICIARIES AND SETTLOR, EVEN IF INCONSISTENT WITH A MATERIAL PURPOSE</a:t>
            </a:r>
          </a:p>
          <a:p>
            <a:r>
              <a:rPr lang="en-US" sz="1400" dirty="0"/>
              <a:t>B – BENEFICIARIES (WITHOUT THE SETTLOR) IF NOT INCONSISTENT WITH A MATERIAL PURPOSE</a:t>
            </a:r>
          </a:p>
          <a:p>
            <a:r>
              <a:rPr lang="en-US" sz="1400" dirty="0"/>
              <a:t>USE ARTICLE 3 REPRESENTATION TO OBTAIN ALL BENEFICIARIES CONSENT; BUT ADDRESS ANY CONFLICTS OF INTEREST WITH TERMINATION</a:t>
            </a:r>
          </a:p>
          <a:p>
            <a:r>
              <a:rPr lang="en-US" sz="1400" dirty="0"/>
              <a:t>QUESTION OF MATERIAL PURPOSE – A SIGNIFICANT PURPOSE, NOT AN INFERRED PURPOSE, A PARTICULAR CONCERN, MORE THAN THE ALLOCATION OF PROPERTY</a:t>
            </a:r>
          </a:p>
          <a:p>
            <a:r>
              <a:rPr lang="en-US" sz="1400" dirty="0"/>
              <a:t>AMONG BENEFICIARIES</a:t>
            </a:r>
          </a:p>
          <a:p>
            <a:r>
              <a:rPr lang="en-US" sz="1400" dirty="0"/>
              <a:t>WITH TERMINATION, DISTRIBUTION AS BENEFICIARIES AGREE</a:t>
            </a:r>
          </a:p>
          <a:p>
            <a:r>
              <a:rPr lang="en-US" sz="1400" dirty="0"/>
              <a:t>IF LESS THAN ALL BENEFICIARIES AGREE, COURT CAN APPROVE MODIFICATION OR TERMINATION IF BENEFICIARY WHO DOES NOT CONSENT ADEQUATELY PROTECTED</a:t>
            </a:r>
          </a:p>
          <a:p>
            <a:endParaRPr lang="en-US" sz="1400" dirty="0"/>
          </a:p>
          <a:p>
            <a:r>
              <a:rPr lang="en-US" sz="1400" dirty="0"/>
              <a:t>412 – MODIFICATION OR TERMINATION BECAUSE OF UNANTICIPATED</a:t>
            </a:r>
          </a:p>
          <a:p>
            <a:r>
              <a:rPr lang="en-US" sz="1400" dirty="0"/>
              <a:t>CIRCUMSTANCES OR INABILITY TO ADMINISTER TRUST EFFECTIVELY</a:t>
            </a:r>
          </a:p>
          <a:p>
            <a:r>
              <a:rPr lang="en-US" sz="1400" dirty="0"/>
              <a:t>EQUITABLE DEVIATION BY COURT, WITH DISTRIBUTION CONSISTENT WITH PURPOSE OF TRUST</a:t>
            </a:r>
          </a:p>
          <a:p>
            <a:r>
              <a:rPr lang="en-US" sz="1400" dirty="0"/>
              <a:t>NO DUTY ON TRUST TO PETITION COURT</a:t>
            </a:r>
          </a:p>
          <a:p>
            <a:endParaRPr lang="en-US" sz="1400" dirty="0"/>
          </a:p>
          <a:p>
            <a:r>
              <a:rPr lang="en-US" sz="1400" dirty="0"/>
              <a:t>413 – CY PRES</a:t>
            </a:r>
          </a:p>
          <a:p>
            <a:r>
              <a:rPr lang="en-US" sz="1400" dirty="0"/>
              <a:t>CHARITABLE TRUST IF PARTICULAR CHARITABLE PURPOSE IMPRACTICABLE, ETC.</a:t>
            </a:r>
          </a:p>
          <a:p>
            <a:r>
              <a:rPr lang="en-US" sz="1400" dirty="0"/>
              <a:t>SUBSTITUTE CHARITABLE PURPOSE, RATHER THAT REVERT TO SETTLOR</a:t>
            </a:r>
          </a:p>
          <a:p>
            <a:endParaRPr lang="en-US" sz="1400" dirty="0"/>
          </a:p>
        </p:txBody>
      </p:sp>
    </p:spTree>
    <p:extLst>
      <p:ext uri="{BB962C8B-B14F-4D97-AF65-F5344CB8AC3E}">
        <p14:creationId xmlns:p14="http://schemas.microsoft.com/office/powerpoint/2010/main" val="1244563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37</a:t>
            </a:fld>
            <a:endParaRPr lang="en-US"/>
          </a:p>
        </p:txBody>
      </p:sp>
      <p:sp>
        <p:nvSpPr>
          <p:cNvPr id="3" name="TextBox 2">
            <a:extLst>
              <a:ext uri="{FF2B5EF4-FFF2-40B4-BE49-F238E27FC236}">
                <a16:creationId xmlns:a16="http://schemas.microsoft.com/office/drawing/2014/main" id="{E7BCDAA8-4C3A-8D92-B0ED-D28905905329}"/>
              </a:ext>
            </a:extLst>
          </p:cNvPr>
          <p:cNvSpPr txBox="1"/>
          <p:nvPr/>
        </p:nvSpPr>
        <p:spPr>
          <a:xfrm>
            <a:off x="468854" y="4502155"/>
            <a:ext cx="6299637" cy="1177190"/>
          </a:xfrm>
          <a:prstGeom prst="rect">
            <a:avLst/>
          </a:prstGeom>
          <a:noFill/>
        </p:spPr>
        <p:txBody>
          <a:bodyPr wrap="none" lIns="92117" tIns="46058" rIns="92117" bIns="46058" rtlCol="0">
            <a:spAutoFit/>
          </a:bodyPr>
          <a:lstStyle/>
          <a:p>
            <a:r>
              <a:rPr lang="en-US" sz="1400" dirty="0"/>
              <a:t>414 – TERMINATION BY TRUSTEE BY NOTICE TO QUALIFIED BENEFICIARIES IF VALUE</a:t>
            </a:r>
          </a:p>
          <a:p>
            <a:r>
              <a:rPr lang="en-US" sz="1400" dirty="0"/>
              <a:t>LESS THAT [$100,000 IN ILLINOIS]</a:t>
            </a:r>
          </a:p>
          <a:p>
            <a:r>
              <a:rPr lang="en-US" sz="1400" dirty="0"/>
              <a:t>MODIFICATION OR TERMINATION OF TRUST  OR REMOVE AND APPOINT TRUSTEE</a:t>
            </a:r>
          </a:p>
          <a:p>
            <a:r>
              <a:rPr lang="en-US" sz="1400" dirty="0"/>
              <a:t>IF VALUE OF TRUST PROPERTY INSUFFICIENT TO JUSTIFY TRUST AMINISTRATION</a:t>
            </a:r>
          </a:p>
          <a:p>
            <a:endParaRPr lang="en-US" sz="1400" dirty="0"/>
          </a:p>
        </p:txBody>
      </p:sp>
    </p:spTree>
    <p:extLst>
      <p:ext uri="{BB962C8B-B14F-4D97-AF65-F5344CB8AC3E}">
        <p14:creationId xmlns:p14="http://schemas.microsoft.com/office/powerpoint/2010/main" val="2045988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38</a:t>
            </a:fld>
            <a:endParaRPr lang="en-US"/>
          </a:p>
        </p:txBody>
      </p:sp>
      <p:sp>
        <p:nvSpPr>
          <p:cNvPr id="3" name="TextBox 2">
            <a:extLst>
              <a:ext uri="{FF2B5EF4-FFF2-40B4-BE49-F238E27FC236}">
                <a16:creationId xmlns:a16="http://schemas.microsoft.com/office/drawing/2014/main" id="{64050B68-549A-065C-03EA-43545AAFC1F4}"/>
              </a:ext>
            </a:extLst>
          </p:cNvPr>
          <p:cNvSpPr txBox="1"/>
          <p:nvPr/>
        </p:nvSpPr>
        <p:spPr>
          <a:xfrm>
            <a:off x="445796" y="4383274"/>
            <a:ext cx="6022091" cy="4213100"/>
          </a:xfrm>
          <a:prstGeom prst="rect">
            <a:avLst/>
          </a:prstGeom>
          <a:noFill/>
        </p:spPr>
        <p:txBody>
          <a:bodyPr wrap="square" lIns="92117" tIns="46058" rIns="92117" bIns="46058" rtlCol="0">
            <a:spAutoFit/>
          </a:bodyPr>
          <a:lstStyle/>
          <a:p>
            <a:r>
              <a:rPr lang="en-US" sz="1400" dirty="0"/>
              <a:t>WORK HORSE OF TRUST RESOLUTION</a:t>
            </a:r>
          </a:p>
          <a:p>
            <a:r>
              <a:rPr lang="en-US" sz="1400" dirty="0"/>
              <a:t>INTERESTED PERSONS</a:t>
            </a:r>
          </a:p>
          <a:p>
            <a:r>
              <a:rPr lang="en-US" sz="1400" dirty="0"/>
              <a:t>NOT IN VIOLATION OF A MATERIAL PURPOSE OF A TRUST</a:t>
            </a:r>
          </a:p>
          <a:p>
            <a:r>
              <a:rPr lang="en-US" sz="1400" dirty="0"/>
              <a:t>TERMS AND CONDITIONS THAT COULD BE APPROVED BY A COURT</a:t>
            </a:r>
          </a:p>
          <a:p>
            <a:r>
              <a:rPr lang="en-US" sz="1400" dirty="0"/>
              <a:t>FOR EXAMPLE</a:t>
            </a:r>
          </a:p>
          <a:p>
            <a:pPr marL="287865" indent="-287865">
              <a:buFontTx/>
              <a:buChar char="-"/>
            </a:pPr>
            <a:r>
              <a:rPr lang="en-US" sz="1400" dirty="0"/>
              <a:t>INTERPRETATION, CONSTRUCTION</a:t>
            </a:r>
          </a:p>
          <a:p>
            <a:pPr marL="287865" indent="-287865">
              <a:buFontTx/>
              <a:buChar char="-"/>
            </a:pPr>
            <a:r>
              <a:rPr lang="en-US" sz="1400" dirty="0"/>
              <a:t>APPROVAL OF ACCOUNT</a:t>
            </a:r>
          </a:p>
          <a:p>
            <a:pPr marL="287865" indent="-287865">
              <a:buFontTx/>
              <a:buChar char="-"/>
            </a:pPr>
            <a:r>
              <a:rPr lang="en-US" sz="1400" dirty="0"/>
              <a:t>DIRCTION OF TRUSTEE TO TAKE OR REFRAIN FROM ACTION</a:t>
            </a:r>
          </a:p>
          <a:p>
            <a:pPr marL="287865" indent="-287865">
              <a:buFontTx/>
              <a:buChar char="-"/>
            </a:pPr>
            <a:r>
              <a:rPr lang="en-US" sz="1400" dirty="0"/>
              <a:t>TRUSTEE RESIGNATION, APPOINTMENT, COMPENSATION</a:t>
            </a:r>
          </a:p>
          <a:p>
            <a:pPr marL="287865" indent="-287865">
              <a:buFontTx/>
              <a:buChar char="-"/>
            </a:pPr>
            <a:r>
              <a:rPr lang="en-US" sz="1400" dirty="0"/>
              <a:t>CHANGE OF PLACE OF ADMINISTRATION</a:t>
            </a:r>
          </a:p>
          <a:p>
            <a:pPr marL="287865" indent="-287865">
              <a:buFontTx/>
              <a:buChar char="-"/>
            </a:pPr>
            <a:r>
              <a:rPr lang="en-US" sz="1400" dirty="0"/>
              <a:t>LIABILITY FOR ACTION RELATING TO TRUST</a:t>
            </a:r>
          </a:p>
          <a:p>
            <a:r>
              <a:rPr lang="en-US" sz="1400" dirty="0"/>
              <a:t>ANY INTERESTED PERSON CAN REQUEST THE COURT TO APPROVE AND THAT REPRESENTATION ADEQUATE</a:t>
            </a:r>
          </a:p>
          <a:p>
            <a:r>
              <a:rPr lang="en-US" sz="1400" dirty="0"/>
              <a:t>IN ILLINOIS, IF A CHARITABLE INTEREST, NOTICE TO THE ILLINOIS ATTORNEY</a:t>
            </a:r>
          </a:p>
          <a:p>
            <a:r>
              <a:rPr lang="en-US" sz="1400" dirty="0"/>
              <a:t>GENERAL</a:t>
            </a:r>
          </a:p>
          <a:p>
            <a:r>
              <a:rPr lang="en-US" sz="1400" dirty="0"/>
              <a:t>IN ILLINOIS, ALSO</a:t>
            </a:r>
          </a:p>
          <a:p>
            <a:pPr marL="287865" indent="-287865">
              <a:buFontTx/>
              <a:buChar char="-"/>
            </a:pPr>
            <a:r>
              <a:rPr lang="en-US" sz="1400" dirty="0"/>
              <a:t>MODIFICATION OF TERMS OF TRUST PERTAINING TO ADMINSTRATION</a:t>
            </a:r>
          </a:p>
          <a:p>
            <a:pPr marL="287865" indent="-287865">
              <a:buFontTx/>
              <a:buChar char="-"/>
            </a:pPr>
            <a:r>
              <a:rPr lang="en-US" sz="1400" dirty="0"/>
              <a:t>TERMINATION, WICH COURT APPROVAL</a:t>
            </a:r>
          </a:p>
          <a:p>
            <a:pPr marL="287865" indent="-287865">
              <a:buFontTx/>
              <a:buChar char="-"/>
            </a:pPr>
            <a:r>
              <a:rPr lang="en-US" sz="1400" dirty="0"/>
              <a:t>RESOLUTION OF BONA FIDE DISPUTES</a:t>
            </a:r>
          </a:p>
        </p:txBody>
      </p:sp>
    </p:spTree>
    <p:extLst>
      <p:ext uri="{BB962C8B-B14F-4D97-AF65-F5344CB8AC3E}">
        <p14:creationId xmlns:p14="http://schemas.microsoft.com/office/powerpoint/2010/main" val="40334850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39</a:t>
            </a:fld>
            <a:endParaRPr lang="en-US"/>
          </a:p>
        </p:txBody>
      </p:sp>
      <p:sp>
        <p:nvSpPr>
          <p:cNvPr id="3" name="TextBox 2">
            <a:extLst>
              <a:ext uri="{FF2B5EF4-FFF2-40B4-BE49-F238E27FC236}">
                <a16:creationId xmlns:a16="http://schemas.microsoft.com/office/drawing/2014/main" id="{3DA8DFB9-1863-F9C4-C92C-114B87A95E61}"/>
              </a:ext>
            </a:extLst>
          </p:cNvPr>
          <p:cNvSpPr txBox="1"/>
          <p:nvPr/>
        </p:nvSpPr>
        <p:spPr>
          <a:xfrm>
            <a:off x="549560" y="4398613"/>
            <a:ext cx="6496060" cy="6815309"/>
          </a:xfrm>
          <a:prstGeom prst="rect">
            <a:avLst/>
          </a:prstGeom>
          <a:noFill/>
        </p:spPr>
        <p:txBody>
          <a:bodyPr wrap="none" lIns="92117" tIns="46058" rIns="92117" bIns="46058" rtlCol="0">
            <a:spAutoFit/>
          </a:bodyPr>
          <a:lstStyle/>
          <a:p>
            <a:r>
              <a:rPr lang="en-US" sz="1400" dirty="0"/>
              <a:t>UNIFORM TRUST DECANTING ACT</a:t>
            </a:r>
          </a:p>
          <a:p>
            <a:r>
              <a:rPr lang="en-US" sz="1400" dirty="0"/>
              <a:t>AUTHORIZED FIDUCIARY – TRUSTEE/FIDUCIARY OTHER THAN SETTLOR THAT</a:t>
            </a:r>
          </a:p>
          <a:p>
            <a:r>
              <a:rPr lang="en-US" sz="1400" dirty="0"/>
              <a:t>HAS THE DISCRETION TO DISTRIBUTE OR DIRECT A TRUSTEE TO DISTRIBUTE</a:t>
            </a:r>
          </a:p>
          <a:p>
            <a:r>
              <a:rPr lang="en-US" sz="1400" dirty="0"/>
              <a:t>PART OR ALL OF THE PRINCIPAL OF THE FIRST TRUST TO ONE OR MORE CURRENT</a:t>
            </a:r>
          </a:p>
          <a:p>
            <a:r>
              <a:rPr lang="en-US" sz="1400" dirty="0"/>
              <a:t>BENEFICIARIES; AN APPOINTED SPECIAL FIDUCIARY OR A SPECIAL NEEDS FIDUCIARY</a:t>
            </a:r>
          </a:p>
          <a:p>
            <a:endParaRPr lang="en-US" sz="1400" dirty="0"/>
          </a:p>
          <a:p>
            <a:r>
              <a:rPr lang="en-US" sz="1400" dirty="0"/>
              <a:t>POWER TO DISTRIBUTE FROM 1</a:t>
            </a:r>
            <a:r>
              <a:rPr lang="en-US" sz="1400" baseline="30000" dirty="0"/>
              <a:t>ST</a:t>
            </a:r>
            <a:r>
              <a:rPr lang="en-US" sz="1400" dirty="0"/>
              <a:t> TRUST TO 2</a:t>
            </a:r>
            <a:r>
              <a:rPr lang="en-US" sz="1400" baseline="30000" dirty="0"/>
              <a:t>ND</a:t>
            </a:r>
            <a:r>
              <a:rPr lang="en-US" sz="1400" dirty="0"/>
              <a:t> TRUST OR MODIFY TERMS OF 1</a:t>
            </a:r>
            <a:r>
              <a:rPr lang="en-US" sz="1400" baseline="30000" dirty="0"/>
              <a:t>ST</a:t>
            </a:r>
          </a:p>
          <a:p>
            <a:r>
              <a:rPr lang="en-US" sz="1400" dirty="0"/>
              <a:t> TRUST</a:t>
            </a:r>
          </a:p>
          <a:p>
            <a:endParaRPr lang="en-US" sz="1400" dirty="0"/>
          </a:p>
          <a:p>
            <a:r>
              <a:rPr lang="en-US" sz="1400" dirty="0"/>
              <a:t>EXPANDED OR ABSOLUTE FIDUCIARY DISCRETION – POWER TO DISRIBUTE PRINCIPAL</a:t>
            </a:r>
          </a:p>
          <a:p>
            <a:r>
              <a:rPr lang="en-US" sz="1400" dirty="0"/>
              <a:t>FOR WELFARE, BEST INTERESTS, HAPPINESS, NOT AN ASCERTAINABLE STANDARD</a:t>
            </a:r>
          </a:p>
          <a:p>
            <a:endParaRPr lang="en-US" sz="1400" dirty="0"/>
          </a:p>
          <a:p>
            <a:r>
              <a:rPr lang="en-US" sz="1400" dirty="0"/>
              <a:t>REASONABLY DEFINITE STANDARD – SEE TREAS. REG. 1.674(B)-1(B)(5)(I) – CLEARLY</a:t>
            </a:r>
          </a:p>
          <a:p>
            <a:r>
              <a:rPr lang="en-US" sz="1400" dirty="0"/>
              <a:t>MEASURABLE, HOLDER IS LEGALLY ACCOUNTABLE, SUCH AS HEMS, OR REASONABLE</a:t>
            </a:r>
          </a:p>
          <a:p>
            <a:r>
              <a:rPr lang="en-US" sz="1400" dirty="0"/>
              <a:t>SUPPORT AND COMFORT</a:t>
            </a:r>
          </a:p>
          <a:p>
            <a:endParaRPr lang="en-US" sz="1400" dirty="0"/>
          </a:p>
          <a:p>
            <a:r>
              <a:rPr lang="en-US" sz="1400" dirty="0"/>
              <a:t>ANY EXERCISE IN ACCORDANCE WITH FIDUCIARY DUTY, BUT NO DUTY TO EXERCISE</a:t>
            </a:r>
          </a:p>
          <a:p>
            <a:r>
              <a:rPr lang="en-US" sz="1400" dirty="0"/>
              <a:t>OR NOTIFY BENEFICIARIES</a:t>
            </a:r>
          </a:p>
          <a:p>
            <a:endParaRPr lang="en-US" sz="1400" dirty="0"/>
          </a:p>
          <a:p>
            <a:r>
              <a:rPr lang="en-US" sz="1400" dirty="0"/>
              <a:t>USE FOR STATE INCOME TAX PLANNING, TURN OFF GRANTOR TRUST STATUS FOR</a:t>
            </a:r>
          </a:p>
          <a:p>
            <a:r>
              <a:rPr lang="en-US" sz="1400" dirty="0"/>
              <a:t>SPOUSAL LIFETIME ACCESS TRUSTS IN DIVORCE</a:t>
            </a:r>
          </a:p>
          <a:p>
            <a:endParaRPr lang="en-US" sz="1400" dirty="0"/>
          </a:p>
          <a:p>
            <a:r>
              <a:rPr lang="en-US" sz="1400" dirty="0"/>
              <a:t>NOTICE REQUIREMENTS; OPTIONAL COURT INVOLVEMENT</a:t>
            </a:r>
          </a:p>
          <a:p>
            <a:endParaRPr lang="en-US" sz="1400" dirty="0"/>
          </a:p>
          <a:p>
            <a:r>
              <a:rPr lang="en-US" sz="1400" dirty="0"/>
              <a:t>DECANTING UNDER EXPANDED DISTRIBUTIVE DISCRETION BROADER; UNDER LIMITED</a:t>
            </a:r>
          </a:p>
          <a:p>
            <a:r>
              <a:rPr lang="en-US" sz="1400" dirty="0"/>
              <a:t>DISTRIBUTIVE DISCRETION, MUST BE SUBSTANTIALLY SIMILAR INTERESTS</a:t>
            </a:r>
          </a:p>
          <a:p>
            <a:endParaRPr lang="en-US" sz="1400" dirty="0"/>
          </a:p>
          <a:p>
            <a:r>
              <a:rPr lang="en-US" sz="1400" dirty="0"/>
              <a:t>SECOND TRUST MAY BE A NON-GRANTOR TRUST EVEN IF THE FIRST TRUST WAS A</a:t>
            </a:r>
          </a:p>
          <a:p>
            <a:r>
              <a:rPr lang="en-US" sz="1400" dirty="0"/>
              <a:t>GRANTOR TRUST AND THE SECOND TRUST MAY BE A GRANTOR TRUST EVEN IF THE </a:t>
            </a:r>
          </a:p>
          <a:p>
            <a:r>
              <a:rPr lang="en-US" sz="1400" dirty="0"/>
              <a:t>FIRST TRUST WAS NOT</a:t>
            </a:r>
          </a:p>
          <a:p>
            <a:endParaRPr lang="en-US" sz="1400" dirty="0"/>
          </a:p>
        </p:txBody>
      </p:sp>
    </p:spTree>
    <p:extLst>
      <p:ext uri="{BB962C8B-B14F-4D97-AF65-F5344CB8AC3E}">
        <p14:creationId xmlns:p14="http://schemas.microsoft.com/office/powerpoint/2010/main" val="1841321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40</a:t>
            </a:fld>
            <a:endParaRPr lang="en-US"/>
          </a:p>
        </p:txBody>
      </p:sp>
    </p:spTree>
    <p:extLst>
      <p:ext uri="{BB962C8B-B14F-4D97-AF65-F5344CB8AC3E}">
        <p14:creationId xmlns:p14="http://schemas.microsoft.com/office/powerpoint/2010/main" val="1712390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t>42</a:t>
            </a:fld>
            <a:endParaRPr lang="en-US"/>
          </a:p>
        </p:txBody>
      </p:sp>
    </p:spTree>
    <p:extLst>
      <p:ext uri="{BB962C8B-B14F-4D97-AF65-F5344CB8AC3E}">
        <p14:creationId xmlns:p14="http://schemas.microsoft.com/office/powerpoint/2010/main" val="26563064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t>43</a:t>
            </a:fld>
            <a:endParaRPr lang="en-US"/>
          </a:p>
        </p:txBody>
      </p:sp>
    </p:spTree>
    <p:extLst>
      <p:ext uri="{BB962C8B-B14F-4D97-AF65-F5344CB8AC3E}">
        <p14:creationId xmlns:p14="http://schemas.microsoft.com/office/powerpoint/2010/main" val="1447735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44</a:t>
            </a:fld>
            <a:endParaRPr lang="en-US"/>
          </a:p>
        </p:txBody>
      </p:sp>
    </p:spTree>
    <p:extLst>
      <p:ext uri="{BB962C8B-B14F-4D97-AF65-F5344CB8AC3E}">
        <p14:creationId xmlns:p14="http://schemas.microsoft.com/office/powerpoint/2010/main" val="28493728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45</a:t>
            </a:fld>
            <a:endParaRPr lang="en-US"/>
          </a:p>
        </p:txBody>
      </p:sp>
    </p:spTree>
    <p:extLst>
      <p:ext uri="{BB962C8B-B14F-4D97-AF65-F5344CB8AC3E}">
        <p14:creationId xmlns:p14="http://schemas.microsoft.com/office/powerpoint/2010/main" val="3043821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4</a:t>
            </a:fld>
            <a:endParaRPr lang="en-US"/>
          </a:p>
        </p:txBody>
      </p:sp>
    </p:spTree>
    <p:extLst>
      <p:ext uri="{BB962C8B-B14F-4D97-AF65-F5344CB8AC3E}">
        <p14:creationId xmlns:p14="http://schemas.microsoft.com/office/powerpoint/2010/main" val="4191631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46</a:t>
            </a:fld>
            <a:endParaRPr lang="en-US"/>
          </a:p>
        </p:txBody>
      </p:sp>
    </p:spTree>
    <p:extLst>
      <p:ext uri="{BB962C8B-B14F-4D97-AF65-F5344CB8AC3E}">
        <p14:creationId xmlns:p14="http://schemas.microsoft.com/office/powerpoint/2010/main" val="17143706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47</a:t>
            </a:fld>
            <a:endParaRPr lang="en-US"/>
          </a:p>
        </p:txBody>
      </p:sp>
    </p:spTree>
    <p:extLst>
      <p:ext uri="{BB962C8B-B14F-4D97-AF65-F5344CB8AC3E}">
        <p14:creationId xmlns:p14="http://schemas.microsoft.com/office/powerpoint/2010/main" val="10915926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48</a:t>
            </a:fld>
            <a:endParaRPr lang="en-US"/>
          </a:p>
        </p:txBody>
      </p:sp>
    </p:spTree>
    <p:extLst>
      <p:ext uri="{BB962C8B-B14F-4D97-AF65-F5344CB8AC3E}">
        <p14:creationId xmlns:p14="http://schemas.microsoft.com/office/powerpoint/2010/main" val="3454064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49</a:t>
            </a:fld>
            <a:endParaRPr lang="en-US"/>
          </a:p>
        </p:txBody>
      </p:sp>
    </p:spTree>
    <p:extLst>
      <p:ext uri="{BB962C8B-B14F-4D97-AF65-F5344CB8AC3E}">
        <p14:creationId xmlns:p14="http://schemas.microsoft.com/office/powerpoint/2010/main" val="33819842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50</a:t>
            </a:fld>
            <a:endParaRPr lang="en-US"/>
          </a:p>
        </p:txBody>
      </p:sp>
    </p:spTree>
    <p:extLst>
      <p:ext uri="{BB962C8B-B14F-4D97-AF65-F5344CB8AC3E}">
        <p14:creationId xmlns:p14="http://schemas.microsoft.com/office/powerpoint/2010/main" val="2877630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51</a:t>
            </a:fld>
            <a:endParaRPr lang="en-US"/>
          </a:p>
        </p:txBody>
      </p:sp>
    </p:spTree>
    <p:extLst>
      <p:ext uri="{BB962C8B-B14F-4D97-AF65-F5344CB8AC3E}">
        <p14:creationId xmlns:p14="http://schemas.microsoft.com/office/powerpoint/2010/main" val="38013300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52</a:t>
            </a:fld>
            <a:endParaRPr lang="en-US"/>
          </a:p>
        </p:txBody>
      </p:sp>
    </p:spTree>
    <p:extLst>
      <p:ext uri="{BB962C8B-B14F-4D97-AF65-F5344CB8AC3E}">
        <p14:creationId xmlns:p14="http://schemas.microsoft.com/office/powerpoint/2010/main" val="35899267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53</a:t>
            </a:fld>
            <a:endParaRPr lang="en-US"/>
          </a:p>
        </p:txBody>
      </p:sp>
    </p:spTree>
    <p:extLst>
      <p:ext uri="{BB962C8B-B14F-4D97-AF65-F5344CB8AC3E}">
        <p14:creationId xmlns:p14="http://schemas.microsoft.com/office/powerpoint/2010/main" val="23533379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54</a:t>
            </a:fld>
            <a:endParaRPr lang="en-US"/>
          </a:p>
        </p:txBody>
      </p:sp>
    </p:spTree>
    <p:extLst>
      <p:ext uri="{BB962C8B-B14F-4D97-AF65-F5344CB8AC3E}">
        <p14:creationId xmlns:p14="http://schemas.microsoft.com/office/powerpoint/2010/main" val="2309402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10</a:t>
            </a:fld>
            <a:endParaRPr lang="en-US"/>
          </a:p>
        </p:txBody>
      </p:sp>
    </p:spTree>
    <p:extLst>
      <p:ext uri="{BB962C8B-B14F-4D97-AF65-F5344CB8AC3E}">
        <p14:creationId xmlns:p14="http://schemas.microsoft.com/office/powerpoint/2010/main" val="1771287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CF2355-43FC-5F45-9F59-AD549F86F9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Notes Placeholder 2">
            <a:extLst>
              <a:ext uri="{FF2B5EF4-FFF2-40B4-BE49-F238E27FC236}">
                <a16:creationId xmlns:a16="http://schemas.microsoft.com/office/drawing/2014/main" id="{714140C1-357E-D919-8927-15E46464C08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7786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12</a:t>
            </a:fld>
            <a:endParaRPr lang="en-US"/>
          </a:p>
        </p:txBody>
      </p:sp>
      <p:sp>
        <p:nvSpPr>
          <p:cNvPr id="3" name="TextBox 2">
            <a:extLst>
              <a:ext uri="{FF2B5EF4-FFF2-40B4-BE49-F238E27FC236}">
                <a16:creationId xmlns:a16="http://schemas.microsoft.com/office/drawing/2014/main" id="{72BF20AA-3A75-99FC-AD7A-82BFFCCB113E}"/>
              </a:ext>
            </a:extLst>
          </p:cNvPr>
          <p:cNvSpPr txBox="1"/>
          <p:nvPr/>
        </p:nvSpPr>
        <p:spPr>
          <a:xfrm>
            <a:off x="400321" y="4494485"/>
            <a:ext cx="6467245" cy="4646801"/>
          </a:xfrm>
          <a:prstGeom prst="rect">
            <a:avLst/>
          </a:prstGeom>
          <a:noFill/>
        </p:spPr>
        <p:txBody>
          <a:bodyPr wrap="square" lIns="92117" tIns="46058" rIns="92117" bIns="46058" rtlCol="0">
            <a:spAutoFit/>
          </a:bodyPr>
          <a:lstStyle/>
          <a:p>
            <a:r>
              <a:rPr lang="en-US" sz="1400" dirty="0"/>
              <a:t>TO WHOM?</a:t>
            </a:r>
          </a:p>
          <a:p>
            <a:r>
              <a:rPr lang="en-US" sz="1400" dirty="0"/>
              <a:t>ALL BENEFICIARIES -- CURRENT, PRESUMPTIVE REMAINDER, CONTINGENT?</a:t>
            </a:r>
          </a:p>
          <a:p>
            <a:r>
              <a:rPr lang="en-US" sz="1400" dirty="0"/>
              <a:t>ONLY SOME BENEFICIARIES?</a:t>
            </a:r>
          </a:p>
          <a:p>
            <a:endParaRPr lang="en-US" sz="1400" dirty="0"/>
          </a:p>
          <a:p>
            <a:r>
              <a:rPr lang="en-US" sz="1400" dirty="0"/>
              <a:t>WHAT?</a:t>
            </a:r>
          </a:p>
          <a:p>
            <a:r>
              <a:rPr lang="en-US" sz="1400" dirty="0"/>
              <a:t>TO QUALIFIED BENEFICIARIES (CURRENT AND PRESUMPTIVE REMAINDER) –AFFIRMATIVE DUTY TO NOTIFY OF</a:t>
            </a:r>
          </a:p>
          <a:p>
            <a:r>
              <a:rPr lang="en-US" sz="1400" dirty="0"/>
              <a:t>THE EXISTENCE OF THE TRUST</a:t>
            </a:r>
          </a:p>
          <a:p>
            <a:r>
              <a:rPr lang="en-US" sz="1400" dirty="0"/>
              <a:t>RIGHT TO RECEIVE A  COPY OF THE TRUST AGREEMENT [RELEVANT PORTION] WHETHER THE BENEFICIARY HAS A RIGHT TO RECEIVE OR REQUEST AN ACCOUNTING</a:t>
            </a:r>
          </a:p>
          <a:p>
            <a:r>
              <a:rPr lang="en-US" sz="1400" dirty="0"/>
              <a:t>ADVANCE NOTICE OF CHANGE IN METHOD/RATE OF TRUSTEE’S COMPUTATION</a:t>
            </a:r>
          </a:p>
          <a:p>
            <a:pPr marL="287865" indent="-287865">
              <a:buFontTx/>
              <a:buChar char="-"/>
            </a:pPr>
            <a:r>
              <a:rPr lang="en-US" sz="1400" dirty="0"/>
              <a:t>ANNUAL REPORT TO CURRENT BENEFICIARIES</a:t>
            </a:r>
          </a:p>
          <a:p>
            <a:pPr marL="287865" indent="-287865">
              <a:buFontTx/>
              <a:buChar char="-"/>
            </a:pPr>
            <a:r>
              <a:rPr lang="en-US" sz="1400" dirty="0"/>
              <a:t>UPON REQUEST TO OTHER BENEFICIARIES – QUALIFIED AND NON QUALIFIED</a:t>
            </a:r>
          </a:p>
          <a:p>
            <a:endParaRPr lang="en-US" sz="1400" dirty="0"/>
          </a:p>
          <a:p>
            <a:r>
              <a:rPr lang="en-US" sz="1400" dirty="0"/>
              <a:t>WHEN?</a:t>
            </a:r>
          </a:p>
          <a:p>
            <a:r>
              <a:rPr lang="en-US" sz="1400" dirty="0"/>
              <a:t>WITHIN 60 [90] DAYS OF TRUST BECOMING IRREVOCABLE OR TRUSTEE’S ACCEPTANCE OF TRUSTEESHIP; 60 [90] DAYS OF TRUSTEE KNOWING A QUALIFIED BENEFICIARY HAS A REPRESENTATIVE WHO DID RECEIVE NOTICE; 60 [90] DAYS OF A REPRESENTATIVE NOT ACTING FOR A QUALIFIED BENEFICIARY</a:t>
            </a:r>
          </a:p>
          <a:p>
            <a:endParaRPr lang="en-US" sz="1400" dirty="0"/>
          </a:p>
          <a:p>
            <a:r>
              <a:rPr lang="en-US" sz="1400" dirty="0"/>
              <a:t>WAIVER – A BENEFICIARY MAY WAIVE AND WITHDRAW WAIVER</a:t>
            </a:r>
          </a:p>
        </p:txBody>
      </p:sp>
    </p:spTree>
    <p:extLst>
      <p:ext uri="{BB962C8B-B14F-4D97-AF65-F5344CB8AC3E}">
        <p14:creationId xmlns:p14="http://schemas.microsoft.com/office/powerpoint/2010/main" val="801384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12788"/>
            <a:ext cx="6197600" cy="3486150"/>
          </a:xfrm>
        </p:spPr>
      </p:sp>
      <p:sp>
        <p:nvSpPr>
          <p:cNvPr id="4" name="Slide Number Placeholder 3"/>
          <p:cNvSpPr>
            <a:spLocks noGrp="1"/>
          </p:cNvSpPr>
          <p:nvPr>
            <p:ph type="sldNum" sz="quarter" idx="5"/>
          </p:nvPr>
        </p:nvSpPr>
        <p:spPr/>
        <p:txBody>
          <a:bodyPr/>
          <a:lstStyle/>
          <a:p>
            <a:fld id="{BECF2355-43FC-5F45-9F59-AD549F86F910}" type="slidenum">
              <a:rPr lang="en-US" smtClean="0"/>
              <a:pPr/>
              <a:t>13</a:t>
            </a:fld>
            <a:endParaRPr lang="en-US"/>
          </a:p>
        </p:txBody>
      </p:sp>
      <p:sp>
        <p:nvSpPr>
          <p:cNvPr id="3" name="TextBox 2">
            <a:extLst>
              <a:ext uri="{FF2B5EF4-FFF2-40B4-BE49-F238E27FC236}">
                <a16:creationId xmlns:a16="http://schemas.microsoft.com/office/drawing/2014/main" id="{59D1B93A-A6BE-F637-8B2E-2403005F90E6}"/>
              </a:ext>
            </a:extLst>
          </p:cNvPr>
          <p:cNvSpPr txBox="1"/>
          <p:nvPr/>
        </p:nvSpPr>
        <p:spPr>
          <a:xfrm>
            <a:off x="461169" y="4532834"/>
            <a:ext cx="6064364" cy="2044593"/>
          </a:xfrm>
          <a:prstGeom prst="rect">
            <a:avLst/>
          </a:prstGeom>
          <a:noFill/>
        </p:spPr>
        <p:txBody>
          <a:bodyPr wrap="square" lIns="92117" tIns="46058" rIns="92117" bIns="46058" rtlCol="0">
            <a:spAutoFit/>
          </a:bodyPr>
          <a:lstStyle/>
          <a:p>
            <a:r>
              <a:rPr lang="en-US" sz="1400" dirty="0"/>
              <a:t>NO SILENT TRUST UNDER THE UTC.</a:t>
            </a:r>
          </a:p>
          <a:p>
            <a:r>
              <a:rPr lang="en-US" sz="1400" dirty="0"/>
              <a:t>DUTY TO NOTIFY QUALIFIED BENEFICIARIES WHO ARE 25 OF EXISTENCE OF TRUST, IDENTITY OF TRUSTEE, AND RIGHT TO REQUEST REPORTS CANNOT BE WAIVED</a:t>
            </a:r>
          </a:p>
          <a:p>
            <a:r>
              <a:rPr lang="en-US" sz="1400" dirty="0"/>
              <a:t>DUTY TO RESPOND  TO QUALIFIED BENEFICIARY REQUEST FOR REPORTS CANNOT BE WAIVED</a:t>
            </a:r>
          </a:p>
          <a:p>
            <a:r>
              <a:rPr lang="en-US" sz="1400" dirty="0"/>
              <a:t>MODIFIED IN MANY STATES</a:t>
            </a:r>
          </a:p>
          <a:p>
            <a:r>
              <a:rPr lang="en-US" sz="1400" dirty="0"/>
              <a:t>IN ILLINOIS CANNOT MODIFY NOTICE TO QUALIFIED BENEFICIARIES OR ACCOUNTING TO CURRENT BENEFICIARIES</a:t>
            </a:r>
          </a:p>
        </p:txBody>
      </p:sp>
    </p:spTree>
    <p:extLst>
      <p:ext uri="{BB962C8B-B14F-4D97-AF65-F5344CB8AC3E}">
        <p14:creationId xmlns:p14="http://schemas.microsoft.com/office/powerpoint/2010/main" val="1035313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CF2355-43FC-5F45-9F59-AD549F86F910}" type="slidenum">
              <a:rPr lang="en-US" smtClean="0"/>
              <a:pPr/>
              <a:t>14</a:t>
            </a:fld>
            <a:endParaRPr lang="en-US"/>
          </a:p>
        </p:txBody>
      </p:sp>
      <p:sp>
        <p:nvSpPr>
          <p:cNvPr id="3" name="TextBox 2">
            <a:extLst>
              <a:ext uri="{FF2B5EF4-FFF2-40B4-BE49-F238E27FC236}">
                <a16:creationId xmlns:a16="http://schemas.microsoft.com/office/drawing/2014/main" id="{B6EE00BC-AA6C-7E77-7B7D-91CE10BEE0F2}"/>
              </a:ext>
            </a:extLst>
          </p:cNvPr>
          <p:cNvSpPr txBox="1"/>
          <p:nvPr/>
        </p:nvSpPr>
        <p:spPr>
          <a:xfrm>
            <a:off x="457326" y="4463806"/>
            <a:ext cx="6501235" cy="3779399"/>
          </a:xfrm>
          <a:prstGeom prst="rect">
            <a:avLst/>
          </a:prstGeom>
          <a:noFill/>
        </p:spPr>
        <p:txBody>
          <a:bodyPr wrap="none" lIns="92117" tIns="46058" rIns="92117" bIns="46058" rtlCol="0">
            <a:spAutoFit/>
          </a:bodyPr>
          <a:lstStyle/>
          <a:p>
            <a:r>
              <a:rPr lang="en-US" sz="1400" dirty="0"/>
              <a:t>ITC 307</a:t>
            </a:r>
          </a:p>
          <a:p>
            <a:r>
              <a:rPr lang="en-US" sz="1400" dirty="0"/>
              <a:t>DESIGNATED REPRESENTATIVE</a:t>
            </a:r>
          </a:p>
          <a:p>
            <a:r>
              <a:rPr lang="en-US" sz="1400" dirty="0"/>
              <a:t>NAMED IN TRUST AGREEMENT OR APPOINTED PURSUANT TO TRUST AGREEMENT (BY</a:t>
            </a:r>
          </a:p>
          <a:p>
            <a:r>
              <a:rPr lang="en-US" sz="1400" dirty="0"/>
              <a:t>SOMEONE OTHER THAT THE TRUSTEE)</a:t>
            </a:r>
          </a:p>
          <a:p>
            <a:r>
              <a:rPr lang="en-US" sz="1400" dirty="0"/>
              <a:t>FOR ANY BENEFICIARY UNDER 30, FOR BENEFICIARY OTHER THAN COMPETENT</a:t>
            </a:r>
          </a:p>
          <a:p>
            <a:r>
              <a:rPr lang="en-US" sz="1400" dirty="0"/>
              <a:t>BENEFICIARY AGE 30+</a:t>
            </a:r>
          </a:p>
          <a:p>
            <a:r>
              <a:rPr lang="en-US" sz="1400" dirty="0"/>
              <a:t>PREFER A DESIGNATED REPRESENTATIVE TO A WAIVER</a:t>
            </a:r>
          </a:p>
          <a:p>
            <a:r>
              <a:rPr lang="en-US" sz="1400" dirty="0"/>
              <a:t>DESIGNATED REPRESENTATIVE CAN RECEIVE NOTICES AND ACCOUNTS, ENTER</a:t>
            </a:r>
          </a:p>
          <a:p>
            <a:r>
              <a:rPr lang="en-US" sz="1400" dirty="0"/>
              <a:t>BINDING AGREEMENTS AND BIND THE BENEFICIARY</a:t>
            </a:r>
          </a:p>
          <a:p>
            <a:r>
              <a:rPr lang="en-US" sz="1400" dirty="0"/>
              <a:t>DESIGNATED REPRESENTATIVE CANNOT BE THE TRUSTEE</a:t>
            </a:r>
          </a:p>
          <a:p>
            <a:r>
              <a:rPr lang="en-US" sz="1400" dirty="0"/>
              <a:t>LIMITS ON WHO MAY BE BOTH A DESIGNATED REPRESENTATIVE AND A BENEFICIARY</a:t>
            </a:r>
          </a:p>
          <a:p>
            <a:pPr marL="287865" indent="-287865">
              <a:buFontTx/>
              <a:buChar char="-"/>
            </a:pPr>
            <a:r>
              <a:rPr lang="en-US" sz="1400" dirty="0"/>
              <a:t>ALLOWED IF NAMED IN THE TRUST OR IF THE DR IS THE SPOUSE, GRANDPARENT,</a:t>
            </a:r>
          </a:p>
          <a:p>
            <a:pPr marL="287865" indent="-287865">
              <a:buFontTx/>
              <a:buChar char="-"/>
            </a:pPr>
            <a:r>
              <a:rPr lang="en-US" sz="1400" dirty="0"/>
              <a:t>PARENT, SIBLING (CLOSE FAMILY MEMBERS)</a:t>
            </a:r>
          </a:p>
          <a:p>
            <a:r>
              <a:rPr lang="en-US" sz="1400" dirty="0"/>
              <a:t>DESIGNATED REPRESENTATIVE IS A FIDUCIARY – BUT TRUST CAN CHANGE THIS RULE</a:t>
            </a:r>
          </a:p>
          <a:p>
            <a:r>
              <a:rPr lang="en-US" sz="1400" dirty="0"/>
              <a:t>IN ILLINOIS (BUT NOT IN FLORIDA)</a:t>
            </a:r>
          </a:p>
          <a:p>
            <a:r>
              <a:rPr lang="en-US" sz="1400" dirty="0"/>
              <a:t>MUST ACT IN GOOD FAITH</a:t>
            </a:r>
          </a:p>
          <a:p>
            <a:r>
              <a:rPr lang="en-US" sz="1400" dirty="0"/>
              <a:t>BALANCING THE PROBLEM CHILD SYNDROM</a:t>
            </a:r>
          </a:p>
        </p:txBody>
      </p:sp>
    </p:spTree>
    <p:extLst>
      <p:ext uri="{BB962C8B-B14F-4D97-AF65-F5344CB8AC3E}">
        <p14:creationId xmlns:p14="http://schemas.microsoft.com/office/powerpoint/2010/main" val="3664283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99A20D6-4B93-DE43-8E23-2299DE9200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0892" y="2088296"/>
            <a:ext cx="279718" cy="4195770"/>
          </a:xfrm>
          <a:prstGeom prst="rect">
            <a:avLst/>
          </a:prstGeom>
        </p:spPr>
      </p:pic>
      <p:pic>
        <p:nvPicPr>
          <p:cNvPr id="15" name="Picture 14">
            <a:extLst>
              <a:ext uri="{FF2B5EF4-FFF2-40B4-BE49-F238E27FC236}">
                <a16:creationId xmlns:a16="http://schemas.microsoft.com/office/drawing/2014/main" id="{F0801118-918D-3E4F-A930-A3ABF4BCDC5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04437" y="2088296"/>
            <a:ext cx="279718" cy="4195789"/>
          </a:xfrm>
          <a:prstGeom prst="rect">
            <a:avLst/>
          </a:prstGeom>
        </p:spPr>
      </p:pic>
      <p:sp>
        <p:nvSpPr>
          <p:cNvPr id="2" name="Title 1"/>
          <p:cNvSpPr>
            <a:spLocks noGrp="1"/>
          </p:cNvSpPr>
          <p:nvPr>
            <p:ph type="ctrTitle" hasCustomPrompt="1"/>
          </p:nvPr>
        </p:nvSpPr>
        <p:spPr>
          <a:xfrm>
            <a:off x="1362456" y="2354609"/>
            <a:ext cx="9855220" cy="2387600"/>
          </a:xfrm>
        </p:spPr>
        <p:txBody>
          <a:bodyPr anchor="b" anchorCtr="0"/>
          <a:lstStyle>
            <a:lvl1pPr algn="l">
              <a:lnSpc>
                <a:spcPct val="80000"/>
              </a:lnSpc>
              <a:defRPr sz="10000" spc="-300"/>
            </a:lvl1pPr>
          </a:lstStyle>
          <a:p>
            <a:r>
              <a:rPr lang="en-US" dirty="0"/>
              <a:t>Click to edit title style</a:t>
            </a:r>
          </a:p>
        </p:txBody>
      </p:sp>
      <p:sp>
        <p:nvSpPr>
          <p:cNvPr id="3" name="Subtitle 2"/>
          <p:cNvSpPr>
            <a:spLocks noGrp="1"/>
          </p:cNvSpPr>
          <p:nvPr>
            <p:ph type="subTitle" idx="1" hasCustomPrompt="1"/>
          </p:nvPr>
        </p:nvSpPr>
        <p:spPr>
          <a:xfrm>
            <a:off x="1362456" y="4943980"/>
            <a:ext cx="9855220" cy="741362"/>
          </a:xfrm>
        </p:spPr>
        <p:txBody>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 </a:t>
            </a:r>
            <a:r>
              <a:rPr lang="en-US" dirty="0" err="1"/>
              <a:t>Firstname</a:t>
            </a:r>
            <a:r>
              <a:rPr lang="en-US" dirty="0"/>
              <a:t> </a:t>
            </a:r>
            <a:r>
              <a:rPr lang="en-US" dirty="0" err="1"/>
              <a:t>Lastname</a:t>
            </a:r>
            <a:endParaRPr lang="en-US" dirty="0"/>
          </a:p>
        </p:txBody>
      </p:sp>
      <p:sp>
        <p:nvSpPr>
          <p:cNvPr id="8" name="Text Placeholder 7"/>
          <p:cNvSpPr>
            <a:spLocks noGrp="1"/>
          </p:cNvSpPr>
          <p:nvPr>
            <p:ph type="body" sz="quarter" idx="13" hasCustomPrompt="1"/>
          </p:nvPr>
        </p:nvSpPr>
        <p:spPr>
          <a:xfrm>
            <a:off x="1362456" y="5779546"/>
            <a:ext cx="9855220" cy="384175"/>
          </a:xfrm>
        </p:spPr>
        <p:txBody>
          <a:bodyPr/>
          <a:lstStyle>
            <a:lvl1pPr>
              <a:defRPr sz="1200" cap="all" spc="50">
                <a:solidFill>
                  <a:srgbClr val="FF0022"/>
                </a:solidFill>
                <a:latin typeface="Arial Black"/>
                <a:cs typeface="Arial Black"/>
              </a:defRPr>
            </a:lvl1pPr>
          </a:lstStyle>
          <a:p>
            <a:pPr lvl="0"/>
            <a:r>
              <a:rPr lang="en-GB" dirty="0"/>
              <a:t>MONTH XX, XXXX</a:t>
            </a:r>
            <a:endParaRPr lang="en-US" dirty="0"/>
          </a:p>
        </p:txBody>
      </p:sp>
      <p:pic>
        <p:nvPicPr>
          <p:cNvPr id="11" name="Picture 10" descr="logo1.png"/>
          <p:cNvPicPr>
            <a:picLocks noChangeAspect="1"/>
          </p:cNvPicPr>
          <p:nvPr userDrawn="1"/>
        </p:nvPicPr>
        <p:blipFill>
          <a:blip r:embed="rId4"/>
          <a:stretch>
            <a:fillRect/>
          </a:stretch>
        </p:blipFill>
        <p:spPr>
          <a:xfrm>
            <a:off x="804273" y="457200"/>
            <a:ext cx="615696" cy="917448"/>
          </a:xfrm>
          <a:prstGeom prst="rect">
            <a:avLst/>
          </a:prstGeom>
        </p:spPr>
      </p:pic>
    </p:spTree>
    <p:extLst>
      <p:ext uri="{BB962C8B-B14F-4D97-AF65-F5344CB8AC3E}">
        <p14:creationId xmlns:p14="http://schemas.microsoft.com/office/powerpoint/2010/main" val="196169414"/>
      </p:ext>
    </p:extLst>
  </p:cSld>
  <p:clrMapOvr>
    <a:masterClrMapping/>
  </p:clrMapOvr>
  <p:extLst>
    <p:ext uri="{DCECCB84-F9BA-43D5-87BE-67443E8EF086}">
      <p15:sldGuideLst xmlns:p15="http://schemas.microsoft.com/office/powerpoint/2012/main">
        <p15:guide id="1" orient="horz" pos="1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Red">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5DC7B4-CCDD-1247-9057-B4D51264B4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0892" y="1342862"/>
            <a:ext cx="279718" cy="4195770"/>
          </a:xfrm>
          <a:prstGeom prst="rect">
            <a:avLst/>
          </a:prstGeom>
        </p:spPr>
      </p:pic>
      <p:pic>
        <p:nvPicPr>
          <p:cNvPr id="12" name="Picture 11">
            <a:extLst>
              <a:ext uri="{FF2B5EF4-FFF2-40B4-BE49-F238E27FC236}">
                <a16:creationId xmlns:a16="http://schemas.microsoft.com/office/drawing/2014/main" id="{6D7EF0A3-8AC1-1B4A-808F-A7027A52A40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04437" y="1342862"/>
            <a:ext cx="279718" cy="4195789"/>
          </a:xfrm>
          <a:prstGeom prst="rect">
            <a:avLst/>
          </a:prstGeom>
        </p:spPr>
      </p:pic>
      <p:sp>
        <p:nvSpPr>
          <p:cNvPr id="2" name="Title 1"/>
          <p:cNvSpPr>
            <a:spLocks noGrp="1"/>
          </p:cNvSpPr>
          <p:nvPr>
            <p:ph type="title"/>
          </p:nvPr>
        </p:nvSpPr>
        <p:spPr>
          <a:xfrm>
            <a:off x="1362456" y="1848216"/>
            <a:ext cx="9855220" cy="2328862"/>
          </a:xfrm>
        </p:spPr>
        <p:txBody>
          <a:bodyPr anchor="b"/>
          <a:lstStyle>
            <a:lvl1pPr>
              <a:lnSpc>
                <a:spcPct val="80000"/>
              </a:lnSpc>
              <a:defRPr sz="10000" spc="-30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62456" y="4456636"/>
            <a:ext cx="9855220" cy="935037"/>
          </a:xfrm>
        </p:spPr>
        <p:txBody>
          <a:bodyPr/>
          <a:lstStyle>
            <a:lvl1pPr marL="0" indent="0">
              <a:buNone/>
              <a:defRPr sz="2600" spc="-3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GB"/>
              <a:t>© 2024 Levenfeld Pearlstein, LLC, Morris Nichols Arsht &amp; Tunnell Greenleaf Trust, and Gordon, Fournarius &amp; Marmmarella, P.A. </a:t>
            </a:r>
            <a:endParaRPr lang="en-GB"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68EC6-F668-460A-907C-E9180B3BA416}" type="slidenum">
              <a:rPr lang="en-GB" smtClean="0"/>
              <a:pPr/>
              <a:t>‹#›</a:t>
            </a:fld>
            <a:endParaRPr lang="en-GB"/>
          </a:p>
        </p:txBody>
      </p:sp>
      <p:pic>
        <p:nvPicPr>
          <p:cNvPr id="10" name="Picture 9" descr="logo2.png"/>
          <p:cNvPicPr>
            <a:picLocks noChangeAspect="1"/>
          </p:cNvPicPr>
          <p:nvPr userDrawn="1"/>
        </p:nvPicPr>
        <p:blipFill>
          <a:blip r:embed="rId4"/>
          <a:stretch>
            <a:fillRect/>
          </a:stretch>
        </p:blipFill>
        <p:spPr>
          <a:xfrm>
            <a:off x="804672" y="5952744"/>
            <a:ext cx="307848" cy="457200"/>
          </a:xfrm>
          <a:prstGeom prst="rect">
            <a:avLst/>
          </a:prstGeom>
        </p:spPr>
      </p:pic>
    </p:spTree>
    <p:extLst>
      <p:ext uri="{BB962C8B-B14F-4D97-AF65-F5344CB8AC3E}">
        <p14:creationId xmlns:p14="http://schemas.microsoft.com/office/powerpoint/2010/main" val="295037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2456" y="1848216"/>
            <a:ext cx="9855220" cy="2328862"/>
          </a:xfrm>
        </p:spPr>
        <p:txBody>
          <a:bodyPr anchor="b"/>
          <a:lstStyle>
            <a:lvl1pPr>
              <a:lnSpc>
                <a:spcPct val="80000"/>
              </a:lnSpc>
              <a:defRPr sz="10000" spc="-30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62456" y="4456636"/>
            <a:ext cx="9855220" cy="935037"/>
          </a:xfrm>
        </p:spPr>
        <p:txBody>
          <a:bodyPr/>
          <a:lstStyle>
            <a:lvl1pPr marL="0" indent="0">
              <a:buNone/>
              <a:defRPr sz="2600" spc="-3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 2024 Levenfeld Pearlstein, LLC, Morris Nichols Arsht &amp; Tunnell Greenleaf Trust, and Gordon, Fournarius &amp; Marmmarella, P.A. </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D268EC6-F668-460A-907C-E9180B3BA416}" type="slidenum">
              <a:rPr lang="en-GB" smtClean="0"/>
              <a:pPr/>
              <a:t>‹#›</a:t>
            </a:fld>
            <a:endParaRPr lang="en-GB"/>
          </a:p>
        </p:txBody>
      </p:sp>
      <p:pic>
        <p:nvPicPr>
          <p:cNvPr id="10" name="Picture 9" descr="logo3.png"/>
          <p:cNvPicPr>
            <a:picLocks noChangeAspect="1"/>
          </p:cNvPicPr>
          <p:nvPr userDrawn="1"/>
        </p:nvPicPr>
        <p:blipFill>
          <a:blip r:embed="rId2"/>
          <a:stretch>
            <a:fillRect/>
          </a:stretch>
        </p:blipFill>
        <p:spPr>
          <a:xfrm>
            <a:off x="804672" y="5952744"/>
            <a:ext cx="307848" cy="457200"/>
          </a:xfrm>
          <a:prstGeom prst="rect">
            <a:avLst/>
          </a:prstGeom>
        </p:spPr>
      </p:pic>
      <p:pic>
        <p:nvPicPr>
          <p:cNvPr id="9" name="Picture 8">
            <a:extLst>
              <a:ext uri="{FF2B5EF4-FFF2-40B4-BE49-F238E27FC236}">
                <a16:creationId xmlns:a16="http://schemas.microsoft.com/office/drawing/2014/main" id="{5CE8D67F-BDE1-5844-B8B9-8915951BA1A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240892" y="1342862"/>
            <a:ext cx="279718" cy="4195770"/>
          </a:xfrm>
          <a:prstGeom prst="rect">
            <a:avLst/>
          </a:prstGeom>
        </p:spPr>
      </p:pic>
      <p:pic>
        <p:nvPicPr>
          <p:cNvPr id="13" name="Picture 12">
            <a:extLst>
              <a:ext uri="{FF2B5EF4-FFF2-40B4-BE49-F238E27FC236}">
                <a16:creationId xmlns:a16="http://schemas.microsoft.com/office/drawing/2014/main" id="{BEE47D0C-534D-B14D-83DA-95B5F52AE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4437" y="1342871"/>
            <a:ext cx="279718" cy="4195770"/>
          </a:xfrm>
          <a:prstGeom prst="rect">
            <a:avLst/>
          </a:prstGeom>
        </p:spPr>
      </p:pic>
    </p:spTree>
    <p:extLst>
      <p:ext uri="{BB962C8B-B14F-4D97-AF65-F5344CB8AC3E}">
        <p14:creationId xmlns:p14="http://schemas.microsoft.com/office/powerpoint/2010/main" val="2950375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p:cNvSpPr>
            <a:spLocks noGrp="1"/>
          </p:cNvSpPr>
          <p:nvPr>
            <p:ph type="sldNum" sz="quarter" idx="12"/>
          </p:nvPr>
        </p:nvSpPr>
        <p:spPr/>
        <p:txBody>
          <a:bodyPr/>
          <a:lstStyle/>
          <a:p>
            <a:fld id="{6D268EC6-F668-460A-907C-E9180B3BA416}" type="slidenum">
              <a:rPr lang="en-GB" smtClean="0"/>
              <a:pPr/>
              <a:t>‹#›</a:t>
            </a:fld>
            <a:endParaRPr lang="en-GB"/>
          </a:p>
        </p:txBody>
      </p:sp>
    </p:spTree>
    <p:extLst>
      <p:ext uri="{BB962C8B-B14F-4D97-AF65-F5344CB8AC3E}">
        <p14:creationId xmlns:p14="http://schemas.microsoft.com/office/powerpoint/2010/main" val="658723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4" name="Slide Number Placeholder 3"/>
          <p:cNvSpPr>
            <a:spLocks noGrp="1"/>
          </p:cNvSpPr>
          <p:nvPr>
            <p:ph type="sldNum" sz="quarter" idx="12"/>
          </p:nvPr>
        </p:nvSpPr>
        <p:spPr/>
        <p:txBody>
          <a:bodyPr/>
          <a:lstStyle/>
          <a:p>
            <a:fld id="{6D268EC6-F668-460A-907C-E9180B3BA416}" type="slidenum">
              <a:rPr lang="en-GB" smtClean="0"/>
              <a:pPr/>
              <a:t>‹#›</a:t>
            </a:fld>
            <a:endParaRPr lang="en-GB"/>
          </a:p>
        </p:txBody>
      </p:sp>
    </p:spTree>
    <p:extLst>
      <p:ext uri="{BB962C8B-B14F-4D97-AF65-F5344CB8AC3E}">
        <p14:creationId xmlns:p14="http://schemas.microsoft.com/office/powerpoint/2010/main" val="277267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99A20D6-4B93-DE43-8E23-2299DE9200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0892" y="2088296"/>
            <a:ext cx="279718" cy="4195770"/>
          </a:xfrm>
          <a:prstGeom prst="rect">
            <a:avLst/>
          </a:prstGeom>
        </p:spPr>
      </p:pic>
      <p:pic>
        <p:nvPicPr>
          <p:cNvPr id="15" name="Picture 14">
            <a:extLst>
              <a:ext uri="{FF2B5EF4-FFF2-40B4-BE49-F238E27FC236}">
                <a16:creationId xmlns:a16="http://schemas.microsoft.com/office/drawing/2014/main" id="{F0801118-918D-3E4F-A930-A3ABF4BCDC5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04437" y="2088296"/>
            <a:ext cx="279718" cy="4195789"/>
          </a:xfrm>
          <a:prstGeom prst="rect">
            <a:avLst/>
          </a:prstGeom>
        </p:spPr>
      </p:pic>
      <p:sp>
        <p:nvSpPr>
          <p:cNvPr id="2" name="Title 1"/>
          <p:cNvSpPr>
            <a:spLocks noGrp="1"/>
          </p:cNvSpPr>
          <p:nvPr>
            <p:ph type="ctrTitle" hasCustomPrompt="1"/>
          </p:nvPr>
        </p:nvSpPr>
        <p:spPr>
          <a:xfrm>
            <a:off x="1362456" y="2354609"/>
            <a:ext cx="9855220" cy="2387600"/>
          </a:xfrm>
        </p:spPr>
        <p:txBody>
          <a:bodyPr anchor="b" anchorCtr="0"/>
          <a:lstStyle>
            <a:lvl1pPr algn="l">
              <a:lnSpc>
                <a:spcPct val="80000"/>
              </a:lnSpc>
              <a:defRPr sz="10000" spc="-300"/>
            </a:lvl1pPr>
          </a:lstStyle>
          <a:p>
            <a:r>
              <a:rPr lang="en-US" dirty="0"/>
              <a:t>Click to edit title style</a:t>
            </a:r>
          </a:p>
        </p:txBody>
      </p:sp>
      <p:sp>
        <p:nvSpPr>
          <p:cNvPr id="3" name="Subtitle 2"/>
          <p:cNvSpPr>
            <a:spLocks noGrp="1"/>
          </p:cNvSpPr>
          <p:nvPr>
            <p:ph type="subTitle" idx="1" hasCustomPrompt="1"/>
          </p:nvPr>
        </p:nvSpPr>
        <p:spPr>
          <a:xfrm>
            <a:off x="1362456" y="4943980"/>
            <a:ext cx="9855220" cy="741362"/>
          </a:xfrm>
        </p:spPr>
        <p:txBody>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 </a:t>
            </a:r>
            <a:r>
              <a:rPr lang="en-US" dirty="0" err="1"/>
              <a:t>Firstname</a:t>
            </a:r>
            <a:r>
              <a:rPr lang="en-US" dirty="0"/>
              <a:t> </a:t>
            </a:r>
            <a:r>
              <a:rPr lang="en-US" dirty="0" err="1"/>
              <a:t>Lastname</a:t>
            </a:r>
            <a:endParaRPr lang="en-US" dirty="0"/>
          </a:p>
        </p:txBody>
      </p:sp>
      <p:sp>
        <p:nvSpPr>
          <p:cNvPr id="8" name="Text Placeholder 7"/>
          <p:cNvSpPr>
            <a:spLocks noGrp="1"/>
          </p:cNvSpPr>
          <p:nvPr>
            <p:ph type="body" sz="quarter" idx="13" hasCustomPrompt="1"/>
          </p:nvPr>
        </p:nvSpPr>
        <p:spPr>
          <a:xfrm>
            <a:off x="1362456" y="5779546"/>
            <a:ext cx="9855220" cy="384175"/>
          </a:xfrm>
        </p:spPr>
        <p:txBody>
          <a:bodyPr/>
          <a:lstStyle>
            <a:lvl1pPr>
              <a:defRPr sz="1200" cap="all" spc="50">
                <a:solidFill>
                  <a:srgbClr val="FF0022"/>
                </a:solidFill>
                <a:latin typeface="Arial Black"/>
                <a:cs typeface="Arial Black"/>
              </a:defRPr>
            </a:lvl1pPr>
          </a:lstStyle>
          <a:p>
            <a:pPr lvl="0"/>
            <a:r>
              <a:rPr lang="en-GB" dirty="0"/>
              <a:t>MONTH XX, XXXX</a:t>
            </a:r>
            <a:endParaRPr lang="en-US" dirty="0"/>
          </a:p>
        </p:txBody>
      </p:sp>
      <p:pic>
        <p:nvPicPr>
          <p:cNvPr id="11" name="Picture 10" descr="logo1.png"/>
          <p:cNvPicPr>
            <a:picLocks noChangeAspect="1"/>
          </p:cNvPicPr>
          <p:nvPr userDrawn="1"/>
        </p:nvPicPr>
        <p:blipFill>
          <a:blip r:embed="rId4"/>
          <a:stretch>
            <a:fillRect/>
          </a:stretch>
        </p:blipFill>
        <p:spPr>
          <a:xfrm>
            <a:off x="804273" y="457200"/>
            <a:ext cx="615696" cy="917448"/>
          </a:xfrm>
          <a:prstGeom prst="rect">
            <a:avLst/>
          </a:prstGeom>
        </p:spPr>
      </p:pic>
    </p:spTree>
    <p:extLst>
      <p:ext uri="{BB962C8B-B14F-4D97-AF65-F5344CB8AC3E}">
        <p14:creationId xmlns:p14="http://schemas.microsoft.com/office/powerpoint/2010/main" val="1857604324"/>
      </p:ext>
    </p:extLst>
  </p:cSld>
  <p:clrMapOvr>
    <a:masterClrMapping/>
  </p:clrMapOvr>
  <p:extLst>
    <p:ext uri="{DCECCB84-F9BA-43D5-87BE-67443E8EF086}">
      <p15:sldGuideLst xmlns:p15="http://schemas.microsoft.com/office/powerpoint/2012/main">
        <p15:guide id="1" orient="horz" pos="13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6" name="Slide Number Placeholder 5"/>
          <p:cNvSpPr>
            <a:spLocks noGrp="1"/>
          </p:cNvSpPr>
          <p:nvPr>
            <p:ph type="sldNum" sz="quarter" idx="12"/>
          </p:nvPr>
        </p:nvSpPr>
        <p:spPr/>
        <p:txBody>
          <a:bodyPr/>
          <a:lstStyle/>
          <a:p>
            <a:fld id="{6D268EC6-F668-460A-907C-E9180B3BA416}" type="slidenum">
              <a:rPr lang="en-GB" smtClean="0"/>
              <a:pPr/>
              <a:t>‹#›</a:t>
            </a:fld>
            <a:endParaRPr lang="en-GB"/>
          </a:p>
        </p:txBody>
      </p:sp>
    </p:spTree>
    <p:extLst>
      <p:ext uri="{BB962C8B-B14F-4D97-AF65-F5344CB8AC3E}">
        <p14:creationId xmlns:p14="http://schemas.microsoft.com/office/powerpoint/2010/main" val="3676891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4672" y="1632102"/>
            <a:ext cx="5093208"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6" name="Slide Number Placeholder 5"/>
          <p:cNvSpPr>
            <a:spLocks noGrp="1"/>
          </p:cNvSpPr>
          <p:nvPr>
            <p:ph type="sldNum" sz="quarter" idx="12"/>
          </p:nvPr>
        </p:nvSpPr>
        <p:spPr/>
        <p:txBody>
          <a:bodyPr/>
          <a:lstStyle/>
          <a:p>
            <a:fld id="{6D268EC6-F668-460A-907C-E9180B3BA416}" type="slidenum">
              <a:rPr lang="en-GB" smtClean="0"/>
              <a:pPr/>
              <a:t>‹#›</a:t>
            </a:fld>
            <a:endParaRPr lang="en-GB"/>
          </a:p>
        </p:txBody>
      </p:sp>
      <p:sp>
        <p:nvSpPr>
          <p:cNvPr id="7" name="Content Placeholder 2"/>
          <p:cNvSpPr>
            <a:spLocks noGrp="1"/>
          </p:cNvSpPr>
          <p:nvPr>
            <p:ph idx="13"/>
          </p:nvPr>
        </p:nvSpPr>
        <p:spPr>
          <a:xfrm>
            <a:off x="6299200" y="1632102"/>
            <a:ext cx="5093208"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633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With Re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4672" y="1632102"/>
            <a:ext cx="5093208"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6" name="Slide Number Placeholder 5"/>
          <p:cNvSpPr>
            <a:spLocks noGrp="1"/>
          </p:cNvSpPr>
          <p:nvPr>
            <p:ph type="sldNum" sz="quarter" idx="12"/>
          </p:nvPr>
        </p:nvSpPr>
        <p:spPr/>
        <p:txBody>
          <a:bodyPr/>
          <a:lstStyle/>
          <a:p>
            <a:fld id="{6D268EC6-F668-460A-907C-E9180B3BA416}" type="slidenum">
              <a:rPr lang="en-GB" smtClean="0"/>
              <a:pPr/>
              <a:t>‹#›</a:t>
            </a:fld>
            <a:endParaRPr lang="en-GB"/>
          </a:p>
        </p:txBody>
      </p:sp>
      <p:sp>
        <p:nvSpPr>
          <p:cNvPr id="7" name="Content Placeholder 2"/>
          <p:cNvSpPr>
            <a:spLocks noGrp="1"/>
          </p:cNvSpPr>
          <p:nvPr>
            <p:ph idx="13"/>
          </p:nvPr>
        </p:nvSpPr>
        <p:spPr>
          <a:xfrm>
            <a:off x="6299200" y="1722534"/>
            <a:ext cx="5093208" cy="4161528"/>
          </a:xfrm>
        </p:spPr>
        <p:txBody>
          <a:bodyPr/>
          <a:lstStyle>
            <a:lvl1pPr marL="222250" indent="-222250">
              <a:lnSpc>
                <a:spcPct val="85000"/>
              </a:lnSpc>
              <a:spcBef>
                <a:spcPts val="1800"/>
              </a:spcBef>
              <a:spcAft>
                <a:spcPts val="540"/>
              </a:spcAft>
              <a:buFont typeface="Lucida Grande"/>
              <a:buChar char="－"/>
              <a:defRPr sz="1300" cap="all" spc="50">
                <a:solidFill>
                  <a:schemeClr val="accent1"/>
                </a:solidFill>
                <a:latin typeface="Arial Black"/>
                <a:cs typeface="Arial Black"/>
              </a:defRPr>
            </a:lvl1pPr>
          </a:lstStyle>
          <a:p>
            <a:pPr lvl="0"/>
            <a:r>
              <a:rPr lang="en-US"/>
              <a:t>Click to edit Master text styles</a:t>
            </a:r>
          </a:p>
        </p:txBody>
      </p:sp>
    </p:spTree>
    <p:extLst>
      <p:ext uri="{BB962C8B-B14F-4D97-AF65-F5344CB8AC3E}">
        <p14:creationId xmlns:p14="http://schemas.microsoft.com/office/powerpoint/2010/main" val="3935549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GB"/>
              <a:t>© 2024 Levenfeld Pearlstein, LLC, Morris Nichols Arsht &amp; Tunnell Greenleaf Trust, and Gordon, Fournarius &amp; Marmmarella, P.A. </a:t>
            </a:r>
            <a:endParaRPr lang="en-GB" dirty="0"/>
          </a:p>
        </p:txBody>
      </p:sp>
      <p:sp>
        <p:nvSpPr>
          <p:cNvPr id="4" name="Slide Number Placeholder 3"/>
          <p:cNvSpPr>
            <a:spLocks noGrp="1"/>
          </p:cNvSpPr>
          <p:nvPr>
            <p:ph type="sldNum" sz="quarter" idx="11"/>
          </p:nvPr>
        </p:nvSpPr>
        <p:spPr/>
        <p:txBody>
          <a:bodyPr/>
          <a:lstStyle/>
          <a:p>
            <a:fld id="{6D268EC6-F668-460A-907C-E9180B3BA416}" type="slidenum">
              <a:rPr lang="en-GB" smtClean="0"/>
              <a:pPr/>
              <a:t>‹#›</a:t>
            </a:fld>
            <a:endParaRPr lang="en-GB" dirty="0"/>
          </a:p>
        </p:txBody>
      </p:sp>
      <p:sp>
        <p:nvSpPr>
          <p:cNvPr id="7" name="Picture Placeholder 6"/>
          <p:cNvSpPr>
            <a:spLocks noGrp="1"/>
          </p:cNvSpPr>
          <p:nvPr>
            <p:ph type="pic" sz="quarter" idx="12"/>
          </p:nvPr>
        </p:nvSpPr>
        <p:spPr>
          <a:xfrm>
            <a:off x="809624" y="1161288"/>
            <a:ext cx="2048256" cy="2571750"/>
          </a:xfrm>
        </p:spPr>
        <p:txBody>
          <a:bodyPr/>
          <a:lstStyle>
            <a:lvl1pPr algn="ctr">
              <a:defRPr sz="2000">
                <a:latin typeface="Arial"/>
                <a:cs typeface="Arial"/>
              </a:defRPr>
            </a:lvl1pPr>
          </a:lstStyle>
          <a:p>
            <a:r>
              <a:rPr lang="en-US"/>
              <a:t>Click icon to add picture</a:t>
            </a:r>
            <a:endParaRPr lang="en-US" dirty="0"/>
          </a:p>
        </p:txBody>
      </p:sp>
      <p:sp>
        <p:nvSpPr>
          <p:cNvPr id="9" name="Text Placeholder 8"/>
          <p:cNvSpPr>
            <a:spLocks noGrp="1"/>
          </p:cNvSpPr>
          <p:nvPr>
            <p:ph type="body" sz="quarter" idx="13" hasCustomPrompt="1"/>
          </p:nvPr>
        </p:nvSpPr>
        <p:spPr>
          <a:xfrm>
            <a:off x="793750" y="4020001"/>
            <a:ext cx="2063750" cy="1873251"/>
          </a:xfrm>
        </p:spPr>
        <p:txBody>
          <a:bodyPr/>
          <a:lstStyle>
            <a:lvl1pPr>
              <a:lnSpc>
                <a:spcPct val="75000"/>
              </a:lnSpc>
              <a:spcBef>
                <a:spcPts val="0"/>
              </a:spcBef>
              <a:spcAft>
                <a:spcPts val="0"/>
              </a:spcAft>
              <a:defRPr sz="3000" spc="0"/>
            </a:lvl1pPr>
            <a:lvl2pPr>
              <a:spcBef>
                <a:spcPts val="1600"/>
              </a:spcBef>
              <a:spcAft>
                <a:spcPts val="600"/>
              </a:spcAft>
              <a:defRPr sz="1200" spc="0">
                <a:solidFill>
                  <a:schemeClr val="tx1"/>
                </a:solidFill>
                <a:latin typeface="Arial"/>
                <a:cs typeface="Arial"/>
              </a:defRPr>
            </a:lvl2pPr>
            <a:lvl3pPr>
              <a:spcAft>
                <a:spcPts val="0"/>
              </a:spcAft>
              <a:buNone/>
              <a:defRPr sz="1200" spc="-30"/>
            </a:lvl3pPr>
            <a:lvl4pPr>
              <a:spcAft>
                <a:spcPts val="0"/>
              </a:spcAft>
              <a:buNone/>
              <a:defRPr sz="1200"/>
            </a:lvl4pPr>
            <a:lvl5pPr>
              <a:spcAft>
                <a:spcPts val="0"/>
              </a:spcAft>
              <a:buNone/>
              <a:defRPr sz="1200"/>
            </a:lvl5pPr>
          </a:lstStyle>
          <a:p>
            <a:pPr lvl="0"/>
            <a:r>
              <a:rPr lang="en-GB" dirty="0" err="1"/>
              <a:t>Firstname</a:t>
            </a:r>
            <a:r>
              <a:rPr lang="en-GB" dirty="0"/>
              <a:t> </a:t>
            </a:r>
            <a:r>
              <a:rPr lang="en-GB" dirty="0" err="1"/>
              <a:t>Lastname</a:t>
            </a:r>
            <a:endParaRPr lang="en-GB" dirty="0"/>
          </a:p>
          <a:p>
            <a:pPr lvl="1"/>
            <a:r>
              <a:rPr lang="en-GB" dirty="0"/>
              <a:t>Second level</a:t>
            </a:r>
          </a:p>
          <a:p>
            <a:pPr lvl="2"/>
            <a:r>
              <a:rPr lang="en-GB" dirty="0"/>
              <a:t>Third level</a:t>
            </a:r>
            <a:endParaRPr lang="en-US" dirty="0"/>
          </a:p>
        </p:txBody>
      </p:sp>
      <p:sp>
        <p:nvSpPr>
          <p:cNvPr id="8" name="Picture Placeholder 6"/>
          <p:cNvSpPr>
            <a:spLocks noGrp="1"/>
          </p:cNvSpPr>
          <p:nvPr>
            <p:ph type="pic" sz="quarter" idx="14"/>
          </p:nvPr>
        </p:nvSpPr>
        <p:spPr>
          <a:xfrm>
            <a:off x="3658969" y="1161288"/>
            <a:ext cx="2048256" cy="2571750"/>
          </a:xfrm>
        </p:spPr>
        <p:txBody>
          <a:bodyPr/>
          <a:lstStyle>
            <a:lvl1pPr algn="ctr">
              <a:defRPr sz="2000">
                <a:latin typeface="Arial"/>
                <a:cs typeface="Arial"/>
              </a:defRPr>
            </a:lvl1pPr>
          </a:lstStyle>
          <a:p>
            <a:r>
              <a:rPr lang="en-US"/>
              <a:t>Click icon to add picture</a:t>
            </a:r>
            <a:endParaRPr lang="en-US" dirty="0"/>
          </a:p>
        </p:txBody>
      </p:sp>
      <p:sp>
        <p:nvSpPr>
          <p:cNvPr id="10" name="Text Placeholder 8"/>
          <p:cNvSpPr>
            <a:spLocks noGrp="1"/>
          </p:cNvSpPr>
          <p:nvPr>
            <p:ph type="body" sz="quarter" idx="15" hasCustomPrompt="1"/>
          </p:nvPr>
        </p:nvSpPr>
        <p:spPr>
          <a:xfrm>
            <a:off x="3643095" y="4020001"/>
            <a:ext cx="2063750" cy="1873251"/>
          </a:xfrm>
        </p:spPr>
        <p:txBody>
          <a:bodyPr/>
          <a:lstStyle>
            <a:lvl1pPr>
              <a:lnSpc>
                <a:spcPct val="75000"/>
              </a:lnSpc>
              <a:spcBef>
                <a:spcPts val="0"/>
              </a:spcBef>
              <a:spcAft>
                <a:spcPts val="0"/>
              </a:spcAft>
              <a:defRPr sz="3000" spc="0"/>
            </a:lvl1pPr>
            <a:lvl2pPr>
              <a:spcBef>
                <a:spcPts val="1600"/>
              </a:spcBef>
              <a:spcAft>
                <a:spcPts val="600"/>
              </a:spcAft>
              <a:defRPr sz="1200" spc="0">
                <a:solidFill>
                  <a:schemeClr val="tx1"/>
                </a:solidFill>
                <a:latin typeface="Arial"/>
                <a:cs typeface="Arial"/>
              </a:defRPr>
            </a:lvl2pPr>
            <a:lvl3pPr>
              <a:spcAft>
                <a:spcPts val="0"/>
              </a:spcAft>
              <a:buNone/>
              <a:defRPr sz="1200" spc="-30"/>
            </a:lvl3pPr>
            <a:lvl4pPr>
              <a:spcAft>
                <a:spcPts val="0"/>
              </a:spcAft>
              <a:buNone/>
              <a:defRPr sz="1200"/>
            </a:lvl4pPr>
            <a:lvl5pPr>
              <a:spcAft>
                <a:spcPts val="0"/>
              </a:spcAft>
              <a:buNone/>
              <a:defRPr sz="1200"/>
            </a:lvl5pPr>
          </a:lstStyle>
          <a:p>
            <a:pPr lvl="0"/>
            <a:r>
              <a:rPr lang="en-GB" dirty="0" err="1"/>
              <a:t>Firstname</a:t>
            </a:r>
            <a:r>
              <a:rPr lang="en-GB" dirty="0"/>
              <a:t> </a:t>
            </a:r>
            <a:r>
              <a:rPr lang="en-GB" dirty="0" err="1"/>
              <a:t>Lastname</a:t>
            </a:r>
            <a:endParaRPr lang="en-GB" dirty="0"/>
          </a:p>
          <a:p>
            <a:pPr lvl="1"/>
            <a:r>
              <a:rPr lang="en-GB" dirty="0"/>
              <a:t>Second level</a:t>
            </a:r>
          </a:p>
          <a:p>
            <a:pPr lvl="2"/>
            <a:r>
              <a:rPr lang="en-GB" dirty="0"/>
              <a:t>Third level</a:t>
            </a:r>
            <a:endParaRPr lang="en-US" dirty="0"/>
          </a:p>
        </p:txBody>
      </p:sp>
      <p:sp>
        <p:nvSpPr>
          <p:cNvPr id="11" name="Picture Placeholder 6"/>
          <p:cNvSpPr>
            <a:spLocks noGrp="1"/>
          </p:cNvSpPr>
          <p:nvPr>
            <p:ph type="pic" sz="quarter" idx="16"/>
          </p:nvPr>
        </p:nvSpPr>
        <p:spPr>
          <a:xfrm>
            <a:off x="6508314" y="1161288"/>
            <a:ext cx="2048256" cy="2571750"/>
          </a:xfrm>
        </p:spPr>
        <p:txBody>
          <a:bodyPr/>
          <a:lstStyle>
            <a:lvl1pPr algn="ctr">
              <a:defRPr sz="2000">
                <a:latin typeface="Arial"/>
                <a:cs typeface="Arial"/>
              </a:defRPr>
            </a:lvl1pPr>
          </a:lstStyle>
          <a:p>
            <a:r>
              <a:rPr lang="en-US"/>
              <a:t>Click icon to add picture</a:t>
            </a:r>
            <a:endParaRPr lang="en-US" dirty="0"/>
          </a:p>
        </p:txBody>
      </p:sp>
      <p:sp>
        <p:nvSpPr>
          <p:cNvPr id="12" name="Text Placeholder 8"/>
          <p:cNvSpPr>
            <a:spLocks noGrp="1"/>
          </p:cNvSpPr>
          <p:nvPr>
            <p:ph type="body" sz="quarter" idx="17" hasCustomPrompt="1"/>
          </p:nvPr>
        </p:nvSpPr>
        <p:spPr>
          <a:xfrm>
            <a:off x="6492440" y="4020001"/>
            <a:ext cx="2063750" cy="1873251"/>
          </a:xfrm>
        </p:spPr>
        <p:txBody>
          <a:bodyPr/>
          <a:lstStyle>
            <a:lvl1pPr>
              <a:lnSpc>
                <a:spcPct val="75000"/>
              </a:lnSpc>
              <a:spcBef>
                <a:spcPts val="0"/>
              </a:spcBef>
              <a:spcAft>
                <a:spcPts val="0"/>
              </a:spcAft>
              <a:defRPr sz="3000" spc="0"/>
            </a:lvl1pPr>
            <a:lvl2pPr>
              <a:spcBef>
                <a:spcPts val="1600"/>
              </a:spcBef>
              <a:spcAft>
                <a:spcPts val="600"/>
              </a:spcAft>
              <a:defRPr sz="1200" spc="0">
                <a:solidFill>
                  <a:schemeClr val="tx1"/>
                </a:solidFill>
                <a:latin typeface="Arial"/>
                <a:cs typeface="Arial"/>
              </a:defRPr>
            </a:lvl2pPr>
            <a:lvl3pPr>
              <a:spcAft>
                <a:spcPts val="0"/>
              </a:spcAft>
              <a:buNone/>
              <a:defRPr sz="1200" spc="-30"/>
            </a:lvl3pPr>
            <a:lvl4pPr>
              <a:spcAft>
                <a:spcPts val="0"/>
              </a:spcAft>
              <a:buNone/>
              <a:defRPr sz="1200"/>
            </a:lvl4pPr>
            <a:lvl5pPr>
              <a:spcAft>
                <a:spcPts val="0"/>
              </a:spcAft>
              <a:buNone/>
              <a:defRPr sz="1200"/>
            </a:lvl5pPr>
          </a:lstStyle>
          <a:p>
            <a:pPr lvl="0"/>
            <a:r>
              <a:rPr lang="en-GB" dirty="0" err="1"/>
              <a:t>Firstname</a:t>
            </a:r>
            <a:r>
              <a:rPr lang="en-GB" dirty="0"/>
              <a:t> </a:t>
            </a:r>
            <a:r>
              <a:rPr lang="en-GB" dirty="0" err="1"/>
              <a:t>Lastname</a:t>
            </a:r>
            <a:endParaRPr lang="en-GB" dirty="0"/>
          </a:p>
          <a:p>
            <a:pPr lvl="1"/>
            <a:r>
              <a:rPr lang="en-GB" dirty="0"/>
              <a:t>Second level</a:t>
            </a:r>
          </a:p>
          <a:p>
            <a:pPr lvl="2"/>
            <a:r>
              <a:rPr lang="en-GB" dirty="0"/>
              <a:t>Third level</a:t>
            </a:r>
            <a:endParaRPr lang="en-US" dirty="0"/>
          </a:p>
        </p:txBody>
      </p:sp>
      <p:sp>
        <p:nvSpPr>
          <p:cNvPr id="13" name="Picture Placeholder 6"/>
          <p:cNvSpPr>
            <a:spLocks noGrp="1"/>
          </p:cNvSpPr>
          <p:nvPr>
            <p:ph type="pic" sz="quarter" idx="18"/>
          </p:nvPr>
        </p:nvSpPr>
        <p:spPr>
          <a:xfrm>
            <a:off x="9357658" y="1161288"/>
            <a:ext cx="2048256" cy="2571750"/>
          </a:xfrm>
        </p:spPr>
        <p:txBody>
          <a:bodyPr/>
          <a:lstStyle>
            <a:lvl1pPr algn="ctr">
              <a:defRPr sz="2000">
                <a:latin typeface="Arial"/>
                <a:cs typeface="Arial"/>
              </a:defRPr>
            </a:lvl1pPr>
          </a:lstStyle>
          <a:p>
            <a:r>
              <a:rPr lang="en-US"/>
              <a:t>Click icon to add picture</a:t>
            </a:r>
            <a:endParaRPr lang="en-US" dirty="0"/>
          </a:p>
        </p:txBody>
      </p:sp>
      <p:sp>
        <p:nvSpPr>
          <p:cNvPr id="14" name="Text Placeholder 8"/>
          <p:cNvSpPr>
            <a:spLocks noGrp="1"/>
          </p:cNvSpPr>
          <p:nvPr>
            <p:ph type="body" sz="quarter" idx="19" hasCustomPrompt="1"/>
          </p:nvPr>
        </p:nvSpPr>
        <p:spPr>
          <a:xfrm>
            <a:off x="9341784" y="4020001"/>
            <a:ext cx="2063750" cy="1873251"/>
          </a:xfrm>
        </p:spPr>
        <p:txBody>
          <a:bodyPr/>
          <a:lstStyle>
            <a:lvl1pPr>
              <a:lnSpc>
                <a:spcPct val="75000"/>
              </a:lnSpc>
              <a:spcBef>
                <a:spcPts val="0"/>
              </a:spcBef>
              <a:spcAft>
                <a:spcPts val="0"/>
              </a:spcAft>
              <a:defRPr sz="3000" spc="0"/>
            </a:lvl1pPr>
            <a:lvl2pPr>
              <a:spcBef>
                <a:spcPts val="1600"/>
              </a:spcBef>
              <a:spcAft>
                <a:spcPts val="600"/>
              </a:spcAft>
              <a:defRPr sz="1200" spc="0">
                <a:solidFill>
                  <a:schemeClr val="tx1"/>
                </a:solidFill>
                <a:latin typeface="Arial"/>
                <a:cs typeface="Arial"/>
              </a:defRPr>
            </a:lvl2pPr>
            <a:lvl3pPr>
              <a:spcAft>
                <a:spcPts val="0"/>
              </a:spcAft>
              <a:buNone/>
              <a:defRPr sz="1200" spc="-30"/>
            </a:lvl3pPr>
            <a:lvl4pPr>
              <a:spcAft>
                <a:spcPts val="0"/>
              </a:spcAft>
              <a:buNone/>
              <a:defRPr sz="1200"/>
            </a:lvl4pPr>
            <a:lvl5pPr>
              <a:spcAft>
                <a:spcPts val="0"/>
              </a:spcAft>
              <a:buNone/>
              <a:defRPr sz="1200"/>
            </a:lvl5pPr>
          </a:lstStyle>
          <a:p>
            <a:pPr lvl="0"/>
            <a:r>
              <a:rPr lang="en-GB" dirty="0" err="1"/>
              <a:t>Firstname</a:t>
            </a:r>
            <a:r>
              <a:rPr lang="en-GB" dirty="0"/>
              <a:t> </a:t>
            </a:r>
            <a:r>
              <a:rPr lang="en-GB" dirty="0" err="1"/>
              <a:t>Lastname</a:t>
            </a:r>
            <a:endParaRPr lang="en-GB" dirty="0"/>
          </a:p>
          <a:p>
            <a:pPr lvl="1"/>
            <a:r>
              <a:rPr lang="en-GB" dirty="0"/>
              <a:t>Second level</a:t>
            </a:r>
          </a:p>
          <a:p>
            <a:pPr lvl="2"/>
            <a:r>
              <a:rPr lang="en-GB" dirty="0"/>
              <a:t>Third level</a:t>
            </a:r>
            <a:endParaRPr lang="en-US" dirty="0"/>
          </a:p>
        </p:txBody>
      </p:sp>
    </p:spTree>
    <p:extLst>
      <p:ext uri="{BB962C8B-B14F-4D97-AF65-F5344CB8AC3E}">
        <p14:creationId xmlns:p14="http://schemas.microsoft.com/office/powerpoint/2010/main" val="3684830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GB"/>
              <a:t>© 2024 Levenfeld Pearlstein, LLC, Morris Nichols Arsht &amp; Tunnell Greenleaf Trust, and Gordon, Fournarius &amp; Marmmarella, P.A. </a:t>
            </a:r>
            <a:endParaRPr lang="en-GB" dirty="0"/>
          </a:p>
        </p:txBody>
      </p:sp>
      <p:sp>
        <p:nvSpPr>
          <p:cNvPr id="4" name="Slide Number Placeholder 3"/>
          <p:cNvSpPr>
            <a:spLocks noGrp="1"/>
          </p:cNvSpPr>
          <p:nvPr>
            <p:ph type="sldNum" sz="quarter" idx="11"/>
          </p:nvPr>
        </p:nvSpPr>
        <p:spPr/>
        <p:txBody>
          <a:bodyPr/>
          <a:lstStyle/>
          <a:p>
            <a:fld id="{6D268EC6-F668-460A-907C-E9180B3BA416}" type="slidenum">
              <a:rPr lang="en-GB" smtClean="0"/>
              <a:pPr/>
              <a:t>‹#›</a:t>
            </a:fld>
            <a:endParaRPr lang="en-GB" dirty="0"/>
          </a:p>
        </p:txBody>
      </p:sp>
      <p:sp>
        <p:nvSpPr>
          <p:cNvPr id="6" name="Text Placeholder 5"/>
          <p:cNvSpPr>
            <a:spLocks noGrp="1"/>
          </p:cNvSpPr>
          <p:nvPr>
            <p:ph type="body" sz="quarter" idx="12"/>
          </p:nvPr>
        </p:nvSpPr>
        <p:spPr>
          <a:xfrm>
            <a:off x="804672" y="1627632"/>
            <a:ext cx="10588626" cy="4270374"/>
          </a:xfrm>
        </p:spPr>
        <p:txBody>
          <a:bodyPr/>
          <a:lstStyle>
            <a:lvl1pPr>
              <a:lnSpc>
                <a:spcPct val="100000"/>
              </a:lnSpc>
              <a:defRPr sz="5000" spc="-100"/>
            </a:lvl1pPr>
          </a:lstStyle>
          <a:p>
            <a:pPr lvl="0"/>
            <a:r>
              <a:rPr lang="en-US"/>
              <a:t>Click to edit Master text styles</a:t>
            </a:r>
          </a:p>
        </p:txBody>
      </p:sp>
    </p:spTree>
    <p:extLst>
      <p:ext uri="{BB962C8B-B14F-4D97-AF65-F5344CB8AC3E}">
        <p14:creationId xmlns:p14="http://schemas.microsoft.com/office/powerpoint/2010/main" val="349547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6" name="Slide Number Placeholder 5"/>
          <p:cNvSpPr>
            <a:spLocks noGrp="1"/>
          </p:cNvSpPr>
          <p:nvPr>
            <p:ph type="sldNum" sz="quarter" idx="12"/>
          </p:nvPr>
        </p:nvSpPr>
        <p:spPr/>
        <p:txBody>
          <a:bodyPr/>
          <a:lstStyle/>
          <a:p>
            <a:fld id="{6D268EC6-F668-460A-907C-E9180B3BA416}" type="slidenum">
              <a:rPr lang="en-GB" smtClean="0"/>
              <a:pPr/>
              <a:t>‹#›</a:t>
            </a:fld>
            <a:endParaRPr lang="en-GB"/>
          </a:p>
        </p:txBody>
      </p:sp>
    </p:spTree>
    <p:extLst>
      <p:ext uri="{BB962C8B-B14F-4D97-AF65-F5344CB8AC3E}">
        <p14:creationId xmlns:p14="http://schemas.microsoft.com/office/powerpoint/2010/main" val="4201745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p:cNvSpPr>
            <a:spLocks noGrp="1"/>
          </p:cNvSpPr>
          <p:nvPr>
            <p:ph type="title"/>
          </p:nvPr>
        </p:nvSpPr>
        <p:spPr>
          <a:xfrm>
            <a:off x="804672" y="427019"/>
            <a:ext cx="5097093" cy="473075"/>
          </a:xfrm>
        </p:spPr>
        <p:txBody>
          <a:bodyPr/>
          <a:lstStyle/>
          <a:p>
            <a:r>
              <a:rPr lang="en-US"/>
              <a:t>Click to edit Master title style</a:t>
            </a:r>
            <a:endParaRPr lang="en-US" dirty="0"/>
          </a:p>
        </p:txBody>
      </p:sp>
      <p:sp>
        <p:nvSpPr>
          <p:cNvPr id="7" name="Text Placeholder 6"/>
          <p:cNvSpPr>
            <a:spLocks noGrp="1"/>
          </p:cNvSpPr>
          <p:nvPr>
            <p:ph type="body" sz="quarter" idx="12"/>
          </p:nvPr>
        </p:nvSpPr>
        <p:spPr>
          <a:xfrm>
            <a:off x="804672" y="1627631"/>
            <a:ext cx="5093208"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3"/>
          </p:nvPr>
        </p:nvSpPr>
        <p:spPr>
          <a:xfrm>
            <a:off x="6693408" y="0"/>
            <a:ext cx="3971788" cy="4169664"/>
          </a:xfrm>
        </p:spPr>
        <p:txBody>
          <a:bodyPr/>
          <a:lstStyle>
            <a:lvl1pPr algn="ctr">
              <a:defRPr sz="2000">
                <a:latin typeface="Arial"/>
                <a:cs typeface="Arial"/>
              </a:defRPr>
            </a:lvl1pPr>
          </a:lstStyle>
          <a:p>
            <a:r>
              <a:rPr lang="en-US"/>
              <a:t>Click icon to add picture</a:t>
            </a:r>
            <a:endParaRPr lang="en-US" dirty="0"/>
          </a:p>
        </p:txBody>
      </p:sp>
      <p:sp>
        <p:nvSpPr>
          <p:cNvPr id="11" name="Picture Placeholder 9"/>
          <p:cNvSpPr>
            <a:spLocks noGrp="1"/>
          </p:cNvSpPr>
          <p:nvPr>
            <p:ph type="pic" sz="quarter" idx="14"/>
          </p:nvPr>
        </p:nvSpPr>
        <p:spPr>
          <a:xfrm>
            <a:off x="8595061" y="4416771"/>
            <a:ext cx="3611880" cy="2457724"/>
          </a:xfrm>
        </p:spPr>
        <p:txBody>
          <a:bodyPr/>
          <a:lstStyle>
            <a:lvl1pPr algn="ctr">
              <a:defRPr sz="2000">
                <a:latin typeface="Arial"/>
                <a:cs typeface="Arial"/>
              </a:defRPr>
            </a:lvl1pPr>
          </a:lstStyle>
          <a:p>
            <a:r>
              <a:rPr lang="en-US"/>
              <a:t>Click icon to add picture</a:t>
            </a:r>
            <a:endParaRPr lang="en-US" dirty="0"/>
          </a:p>
        </p:txBody>
      </p:sp>
    </p:spTree>
    <p:extLst>
      <p:ext uri="{BB962C8B-B14F-4D97-AF65-F5344CB8AC3E}">
        <p14:creationId xmlns:p14="http://schemas.microsoft.com/office/powerpoint/2010/main" val="893206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Photos Alternate">
    <p:spTree>
      <p:nvGrpSpPr>
        <p:cNvPr id="1" name=""/>
        <p:cNvGrpSpPr/>
        <p:nvPr/>
      </p:nvGrpSpPr>
      <p:grpSpPr>
        <a:xfrm>
          <a:off x="0" y="0"/>
          <a:ext cx="0" cy="0"/>
          <a:chOff x="0" y="0"/>
          <a:chExt cx="0" cy="0"/>
        </a:xfrm>
      </p:grpSpPr>
      <p:sp>
        <p:nvSpPr>
          <p:cNvPr id="2" name="Title 1"/>
          <p:cNvSpPr>
            <a:spLocks noGrp="1"/>
          </p:cNvSpPr>
          <p:nvPr>
            <p:ph type="title"/>
          </p:nvPr>
        </p:nvSpPr>
        <p:spPr>
          <a:xfrm>
            <a:off x="804672" y="427019"/>
            <a:ext cx="5097093" cy="473075"/>
          </a:xfrm>
        </p:spPr>
        <p:txBody>
          <a:bodyPr/>
          <a:lstStyle/>
          <a:p>
            <a:r>
              <a:rPr lang="en-US"/>
              <a:t>Click to edit Master title style</a:t>
            </a:r>
            <a:endParaRPr lang="en-US" dirty="0"/>
          </a:p>
        </p:txBody>
      </p:sp>
      <p:sp>
        <p:nvSpPr>
          <p:cNvPr id="7" name="Text Placeholder 6"/>
          <p:cNvSpPr>
            <a:spLocks noGrp="1"/>
          </p:cNvSpPr>
          <p:nvPr>
            <p:ph type="body" sz="quarter" idx="12"/>
          </p:nvPr>
        </p:nvSpPr>
        <p:spPr>
          <a:xfrm>
            <a:off x="804672" y="1627631"/>
            <a:ext cx="5093208"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3"/>
          </p:nvPr>
        </p:nvSpPr>
        <p:spPr>
          <a:xfrm>
            <a:off x="6601968" y="0"/>
            <a:ext cx="3461004" cy="1248156"/>
          </a:xfrm>
        </p:spPr>
        <p:txBody>
          <a:bodyPr/>
          <a:lstStyle>
            <a:lvl1pPr algn="ctr">
              <a:defRPr sz="2000">
                <a:latin typeface="Arial"/>
                <a:cs typeface="Arial"/>
              </a:defRPr>
            </a:lvl1pPr>
          </a:lstStyle>
          <a:p>
            <a:r>
              <a:rPr lang="en-US"/>
              <a:t>Click icon to add picture</a:t>
            </a:r>
            <a:endParaRPr lang="en-US" dirty="0"/>
          </a:p>
        </p:txBody>
      </p:sp>
      <p:sp>
        <p:nvSpPr>
          <p:cNvPr id="11" name="Picture Placeholder 9"/>
          <p:cNvSpPr>
            <a:spLocks noGrp="1"/>
          </p:cNvSpPr>
          <p:nvPr>
            <p:ph type="pic" sz="quarter" idx="14"/>
          </p:nvPr>
        </p:nvSpPr>
        <p:spPr>
          <a:xfrm>
            <a:off x="7680661" y="1474963"/>
            <a:ext cx="4526280" cy="5399532"/>
          </a:xfrm>
        </p:spPr>
        <p:txBody>
          <a:bodyPr/>
          <a:lstStyle>
            <a:lvl1pPr algn="ctr">
              <a:defRPr sz="2000">
                <a:latin typeface="Arial"/>
                <a:cs typeface="Arial"/>
              </a:defRPr>
            </a:lvl1pPr>
          </a:lstStyle>
          <a:p>
            <a:r>
              <a:rPr lang="en-US"/>
              <a:t>Click icon to add picture</a:t>
            </a:r>
            <a:endParaRPr lang="en-US" dirty="0"/>
          </a:p>
        </p:txBody>
      </p:sp>
    </p:spTree>
    <p:extLst>
      <p:ext uri="{BB962C8B-B14F-4D97-AF65-F5344CB8AC3E}">
        <p14:creationId xmlns:p14="http://schemas.microsoft.com/office/powerpoint/2010/main" val="1282063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Whit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CF2BD4D-71BE-F54B-9E71-F5413BFE54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0892" y="1342862"/>
            <a:ext cx="279718" cy="4195770"/>
          </a:xfrm>
          <a:prstGeom prst="rect">
            <a:avLst/>
          </a:prstGeom>
        </p:spPr>
      </p:pic>
      <p:pic>
        <p:nvPicPr>
          <p:cNvPr id="10" name="Picture 9">
            <a:extLst>
              <a:ext uri="{FF2B5EF4-FFF2-40B4-BE49-F238E27FC236}">
                <a16:creationId xmlns:a16="http://schemas.microsoft.com/office/drawing/2014/main" id="{58C7F9EB-77AA-CF46-B4BF-062C6C3BC24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04437" y="1342862"/>
            <a:ext cx="279718" cy="4195789"/>
          </a:xfrm>
          <a:prstGeom prst="rect">
            <a:avLst/>
          </a:prstGeom>
        </p:spPr>
      </p:pic>
      <p:sp>
        <p:nvSpPr>
          <p:cNvPr id="2" name="Title 1"/>
          <p:cNvSpPr>
            <a:spLocks noGrp="1"/>
          </p:cNvSpPr>
          <p:nvPr>
            <p:ph type="title"/>
          </p:nvPr>
        </p:nvSpPr>
        <p:spPr>
          <a:xfrm>
            <a:off x="1362456" y="1848216"/>
            <a:ext cx="9855220" cy="2328862"/>
          </a:xfrm>
        </p:spPr>
        <p:txBody>
          <a:bodyPr anchor="b"/>
          <a:lstStyle>
            <a:lvl1pPr>
              <a:lnSpc>
                <a:spcPct val="80000"/>
              </a:lnSpc>
              <a:defRPr sz="10000" spc="-30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62456" y="4456636"/>
            <a:ext cx="9855220" cy="935037"/>
          </a:xfrm>
        </p:spPr>
        <p:txBody>
          <a:bodyPr/>
          <a:lstStyle>
            <a:lvl1pPr marL="0" indent="0">
              <a:buNone/>
              <a:defRPr sz="2600" spc="-3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6" name="Slide Number Placeholder 5"/>
          <p:cNvSpPr>
            <a:spLocks noGrp="1"/>
          </p:cNvSpPr>
          <p:nvPr>
            <p:ph type="sldNum" sz="quarter" idx="12"/>
          </p:nvPr>
        </p:nvSpPr>
        <p:spPr/>
        <p:txBody>
          <a:bodyPr/>
          <a:lstStyle/>
          <a:p>
            <a:fld id="{6D268EC6-F668-460A-907C-E9180B3BA416}" type="slidenum">
              <a:rPr lang="en-GB" smtClean="0"/>
              <a:pPr/>
              <a:t>‹#›</a:t>
            </a:fld>
            <a:endParaRPr lang="en-GB"/>
          </a:p>
        </p:txBody>
      </p:sp>
    </p:spTree>
    <p:extLst>
      <p:ext uri="{BB962C8B-B14F-4D97-AF65-F5344CB8AC3E}">
        <p14:creationId xmlns:p14="http://schemas.microsoft.com/office/powerpoint/2010/main" val="4103690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Red">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5DC7B4-CCDD-1247-9057-B4D51264B4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0892" y="1342862"/>
            <a:ext cx="279718" cy="4195770"/>
          </a:xfrm>
          <a:prstGeom prst="rect">
            <a:avLst/>
          </a:prstGeom>
        </p:spPr>
      </p:pic>
      <p:pic>
        <p:nvPicPr>
          <p:cNvPr id="12" name="Picture 11">
            <a:extLst>
              <a:ext uri="{FF2B5EF4-FFF2-40B4-BE49-F238E27FC236}">
                <a16:creationId xmlns:a16="http://schemas.microsoft.com/office/drawing/2014/main" id="{6D7EF0A3-8AC1-1B4A-808F-A7027A52A40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04437" y="1342862"/>
            <a:ext cx="279718" cy="4195789"/>
          </a:xfrm>
          <a:prstGeom prst="rect">
            <a:avLst/>
          </a:prstGeom>
        </p:spPr>
      </p:pic>
      <p:sp>
        <p:nvSpPr>
          <p:cNvPr id="2" name="Title 1"/>
          <p:cNvSpPr>
            <a:spLocks noGrp="1"/>
          </p:cNvSpPr>
          <p:nvPr>
            <p:ph type="title"/>
          </p:nvPr>
        </p:nvSpPr>
        <p:spPr>
          <a:xfrm>
            <a:off x="1362456" y="1848216"/>
            <a:ext cx="9855220" cy="2328862"/>
          </a:xfrm>
        </p:spPr>
        <p:txBody>
          <a:bodyPr anchor="b"/>
          <a:lstStyle>
            <a:lvl1pPr>
              <a:lnSpc>
                <a:spcPct val="80000"/>
              </a:lnSpc>
              <a:defRPr sz="10000" spc="-30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62456" y="4456636"/>
            <a:ext cx="9855220" cy="935037"/>
          </a:xfrm>
        </p:spPr>
        <p:txBody>
          <a:bodyPr/>
          <a:lstStyle>
            <a:lvl1pPr marL="0" indent="0">
              <a:buNone/>
              <a:defRPr sz="2600" spc="-3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GB"/>
              <a:t>© 2024 Levenfeld Pearlstein, LLC, Morris Nichols Arsht &amp; Tunnell Greenleaf Trust, and Gordon, Fournarius &amp; Marmmarella, P.A. </a:t>
            </a:r>
            <a:endParaRPr lang="en-GB"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68EC6-F668-460A-907C-E9180B3BA416}" type="slidenum">
              <a:rPr lang="en-GB" smtClean="0"/>
              <a:pPr/>
              <a:t>‹#›</a:t>
            </a:fld>
            <a:endParaRPr lang="en-GB"/>
          </a:p>
        </p:txBody>
      </p:sp>
      <p:pic>
        <p:nvPicPr>
          <p:cNvPr id="10" name="Picture 9" descr="logo2.png"/>
          <p:cNvPicPr>
            <a:picLocks noChangeAspect="1"/>
          </p:cNvPicPr>
          <p:nvPr userDrawn="1"/>
        </p:nvPicPr>
        <p:blipFill>
          <a:blip r:embed="rId4"/>
          <a:stretch>
            <a:fillRect/>
          </a:stretch>
        </p:blipFill>
        <p:spPr>
          <a:xfrm>
            <a:off x="804672" y="5952744"/>
            <a:ext cx="307848" cy="457200"/>
          </a:xfrm>
          <a:prstGeom prst="rect">
            <a:avLst/>
          </a:prstGeom>
        </p:spPr>
      </p:pic>
    </p:spTree>
    <p:extLst>
      <p:ext uri="{BB962C8B-B14F-4D97-AF65-F5344CB8AC3E}">
        <p14:creationId xmlns:p14="http://schemas.microsoft.com/office/powerpoint/2010/main" val="2218074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2456" y="1848216"/>
            <a:ext cx="9855220" cy="2328862"/>
          </a:xfrm>
        </p:spPr>
        <p:txBody>
          <a:bodyPr anchor="b"/>
          <a:lstStyle>
            <a:lvl1pPr>
              <a:lnSpc>
                <a:spcPct val="80000"/>
              </a:lnSpc>
              <a:defRPr sz="10000" spc="-30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62456" y="4456636"/>
            <a:ext cx="9855220" cy="935037"/>
          </a:xfrm>
        </p:spPr>
        <p:txBody>
          <a:bodyPr/>
          <a:lstStyle>
            <a:lvl1pPr marL="0" indent="0">
              <a:buNone/>
              <a:defRPr sz="2600" spc="-3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 2024 Levenfeld Pearlstein, LLC, Morris Nichols Arsht &amp; Tunnell Greenleaf Trust, and Gordon, Fournarius &amp; Marmmarella, P.A. </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D268EC6-F668-460A-907C-E9180B3BA416}" type="slidenum">
              <a:rPr lang="en-GB" smtClean="0"/>
              <a:pPr/>
              <a:t>‹#›</a:t>
            </a:fld>
            <a:endParaRPr lang="en-GB"/>
          </a:p>
        </p:txBody>
      </p:sp>
      <p:pic>
        <p:nvPicPr>
          <p:cNvPr id="10" name="Picture 9" descr="logo3.png"/>
          <p:cNvPicPr>
            <a:picLocks noChangeAspect="1"/>
          </p:cNvPicPr>
          <p:nvPr userDrawn="1"/>
        </p:nvPicPr>
        <p:blipFill>
          <a:blip r:embed="rId2"/>
          <a:stretch>
            <a:fillRect/>
          </a:stretch>
        </p:blipFill>
        <p:spPr>
          <a:xfrm>
            <a:off x="804672" y="5952744"/>
            <a:ext cx="307848" cy="457200"/>
          </a:xfrm>
          <a:prstGeom prst="rect">
            <a:avLst/>
          </a:prstGeom>
        </p:spPr>
      </p:pic>
      <p:pic>
        <p:nvPicPr>
          <p:cNvPr id="9" name="Picture 8">
            <a:extLst>
              <a:ext uri="{FF2B5EF4-FFF2-40B4-BE49-F238E27FC236}">
                <a16:creationId xmlns:a16="http://schemas.microsoft.com/office/drawing/2014/main" id="{5CE8D67F-BDE1-5844-B8B9-8915951BA1A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240892" y="1342862"/>
            <a:ext cx="279718" cy="4195770"/>
          </a:xfrm>
          <a:prstGeom prst="rect">
            <a:avLst/>
          </a:prstGeom>
        </p:spPr>
      </p:pic>
      <p:pic>
        <p:nvPicPr>
          <p:cNvPr id="13" name="Picture 12">
            <a:extLst>
              <a:ext uri="{FF2B5EF4-FFF2-40B4-BE49-F238E27FC236}">
                <a16:creationId xmlns:a16="http://schemas.microsoft.com/office/drawing/2014/main" id="{BEE47D0C-534D-B14D-83DA-95B5F52AE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4437" y="1342871"/>
            <a:ext cx="279718" cy="4195770"/>
          </a:xfrm>
          <a:prstGeom prst="rect">
            <a:avLst/>
          </a:prstGeom>
        </p:spPr>
      </p:pic>
    </p:spTree>
    <p:extLst>
      <p:ext uri="{BB962C8B-B14F-4D97-AF65-F5344CB8AC3E}">
        <p14:creationId xmlns:p14="http://schemas.microsoft.com/office/powerpoint/2010/main" val="3219915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p:cNvSpPr>
            <a:spLocks noGrp="1"/>
          </p:cNvSpPr>
          <p:nvPr>
            <p:ph type="sldNum" sz="quarter" idx="12"/>
          </p:nvPr>
        </p:nvSpPr>
        <p:spPr/>
        <p:txBody>
          <a:bodyPr/>
          <a:lstStyle/>
          <a:p>
            <a:fld id="{6D268EC6-F668-460A-907C-E9180B3BA416}" type="slidenum">
              <a:rPr lang="en-GB" smtClean="0"/>
              <a:pPr/>
              <a:t>‹#›</a:t>
            </a:fld>
            <a:endParaRPr lang="en-GB"/>
          </a:p>
        </p:txBody>
      </p:sp>
    </p:spTree>
    <p:extLst>
      <p:ext uri="{BB962C8B-B14F-4D97-AF65-F5344CB8AC3E}">
        <p14:creationId xmlns:p14="http://schemas.microsoft.com/office/powerpoint/2010/main" val="365316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4" name="Slide Number Placeholder 3"/>
          <p:cNvSpPr>
            <a:spLocks noGrp="1"/>
          </p:cNvSpPr>
          <p:nvPr>
            <p:ph type="sldNum" sz="quarter" idx="12"/>
          </p:nvPr>
        </p:nvSpPr>
        <p:spPr/>
        <p:txBody>
          <a:bodyPr/>
          <a:lstStyle/>
          <a:p>
            <a:fld id="{6D268EC6-F668-460A-907C-E9180B3BA416}" type="slidenum">
              <a:rPr lang="en-GB" smtClean="0"/>
              <a:pPr/>
              <a:t>‹#›</a:t>
            </a:fld>
            <a:endParaRPr lang="en-GB"/>
          </a:p>
        </p:txBody>
      </p:sp>
    </p:spTree>
    <p:extLst>
      <p:ext uri="{BB962C8B-B14F-4D97-AF65-F5344CB8AC3E}">
        <p14:creationId xmlns:p14="http://schemas.microsoft.com/office/powerpoint/2010/main" val="140629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4672" y="1632102"/>
            <a:ext cx="5093208"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6" name="Slide Number Placeholder 5"/>
          <p:cNvSpPr>
            <a:spLocks noGrp="1"/>
          </p:cNvSpPr>
          <p:nvPr>
            <p:ph type="sldNum" sz="quarter" idx="12"/>
          </p:nvPr>
        </p:nvSpPr>
        <p:spPr/>
        <p:txBody>
          <a:bodyPr/>
          <a:lstStyle/>
          <a:p>
            <a:fld id="{6D268EC6-F668-460A-907C-E9180B3BA416}" type="slidenum">
              <a:rPr lang="en-GB" smtClean="0"/>
              <a:pPr/>
              <a:t>‹#›</a:t>
            </a:fld>
            <a:endParaRPr lang="en-GB"/>
          </a:p>
        </p:txBody>
      </p:sp>
      <p:sp>
        <p:nvSpPr>
          <p:cNvPr id="7" name="Content Placeholder 2"/>
          <p:cNvSpPr>
            <a:spLocks noGrp="1"/>
          </p:cNvSpPr>
          <p:nvPr>
            <p:ph idx="13"/>
          </p:nvPr>
        </p:nvSpPr>
        <p:spPr>
          <a:xfrm>
            <a:off x="6299200" y="1632102"/>
            <a:ext cx="5093208"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174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Re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4672" y="1632102"/>
            <a:ext cx="5093208"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6" name="Slide Number Placeholder 5"/>
          <p:cNvSpPr>
            <a:spLocks noGrp="1"/>
          </p:cNvSpPr>
          <p:nvPr>
            <p:ph type="sldNum" sz="quarter" idx="12"/>
          </p:nvPr>
        </p:nvSpPr>
        <p:spPr/>
        <p:txBody>
          <a:bodyPr/>
          <a:lstStyle/>
          <a:p>
            <a:fld id="{6D268EC6-F668-460A-907C-E9180B3BA416}" type="slidenum">
              <a:rPr lang="en-GB" smtClean="0"/>
              <a:pPr/>
              <a:t>‹#›</a:t>
            </a:fld>
            <a:endParaRPr lang="en-GB"/>
          </a:p>
        </p:txBody>
      </p:sp>
      <p:sp>
        <p:nvSpPr>
          <p:cNvPr id="7" name="Content Placeholder 2"/>
          <p:cNvSpPr>
            <a:spLocks noGrp="1"/>
          </p:cNvSpPr>
          <p:nvPr>
            <p:ph idx="13"/>
          </p:nvPr>
        </p:nvSpPr>
        <p:spPr>
          <a:xfrm>
            <a:off x="6299200" y="1722534"/>
            <a:ext cx="5093208" cy="4161528"/>
          </a:xfrm>
        </p:spPr>
        <p:txBody>
          <a:bodyPr/>
          <a:lstStyle>
            <a:lvl1pPr marL="222250" indent="-222250">
              <a:lnSpc>
                <a:spcPct val="85000"/>
              </a:lnSpc>
              <a:spcBef>
                <a:spcPts val="1800"/>
              </a:spcBef>
              <a:spcAft>
                <a:spcPts val="540"/>
              </a:spcAft>
              <a:buFont typeface="Lucida Grande"/>
              <a:buChar char="－"/>
              <a:defRPr sz="1300" cap="all" spc="50">
                <a:solidFill>
                  <a:schemeClr val="accent1"/>
                </a:solidFill>
                <a:latin typeface="Arial Black"/>
                <a:cs typeface="Arial Black"/>
              </a:defRPr>
            </a:lvl1pPr>
          </a:lstStyle>
          <a:p>
            <a:pPr lvl="0"/>
            <a:r>
              <a:rPr lang="en-US"/>
              <a:t>Click to edit Master text styles</a:t>
            </a:r>
          </a:p>
        </p:txBody>
      </p:sp>
    </p:spTree>
    <p:extLst>
      <p:ext uri="{BB962C8B-B14F-4D97-AF65-F5344CB8AC3E}">
        <p14:creationId xmlns:p14="http://schemas.microsoft.com/office/powerpoint/2010/main" val="4201745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GB"/>
              <a:t>© 2024 Levenfeld Pearlstein, LLC, Morris Nichols Arsht &amp; Tunnell Greenleaf Trust, and Gordon, Fournarius &amp; Marmmarella, P.A. </a:t>
            </a:r>
            <a:endParaRPr lang="en-GB" dirty="0"/>
          </a:p>
        </p:txBody>
      </p:sp>
      <p:sp>
        <p:nvSpPr>
          <p:cNvPr id="4" name="Slide Number Placeholder 3"/>
          <p:cNvSpPr>
            <a:spLocks noGrp="1"/>
          </p:cNvSpPr>
          <p:nvPr>
            <p:ph type="sldNum" sz="quarter" idx="11"/>
          </p:nvPr>
        </p:nvSpPr>
        <p:spPr/>
        <p:txBody>
          <a:bodyPr/>
          <a:lstStyle/>
          <a:p>
            <a:fld id="{6D268EC6-F668-460A-907C-E9180B3BA416}" type="slidenum">
              <a:rPr lang="en-GB" smtClean="0"/>
              <a:pPr/>
              <a:t>‹#›</a:t>
            </a:fld>
            <a:endParaRPr lang="en-GB" dirty="0"/>
          </a:p>
        </p:txBody>
      </p:sp>
      <p:sp>
        <p:nvSpPr>
          <p:cNvPr id="7" name="Picture Placeholder 6"/>
          <p:cNvSpPr>
            <a:spLocks noGrp="1"/>
          </p:cNvSpPr>
          <p:nvPr>
            <p:ph type="pic" sz="quarter" idx="12"/>
          </p:nvPr>
        </p:nvSpPr>
        <p:spPr>
          <a:xfrm>
            <a:off x="809624" y="1161288"/>
            <a:ext cx="2048256" cy="2571750"/>
          </a:xfrm>
        </p:spPr>
        <p:txBody>
          <a:bodyPr/>
          <a:lstStyle>
            <a:lvl1pPr algn="ctr">
              <a:defRPr sz="2000">
                <a:latin typeface="Arial"/>
                <a:cs typeface="Arial"/>
              </a:defRPr>
            </a:lvl1pPr>
          </a:lstStyle>
          <a:p>
            <a:r>
              <a:rPr lang="en-US"/>
              <a:t>Click icon to add picture</a:t>
            </a:r>
            <a:endParaRPr lang="en-US" dirty="0"/>
          </a:p>
        </p:txBody>
      </p:sp>
      <p:sp>
        <p:nvSpPr>
          <p:cNvPr id="9" name="Text Placeholder 8"/>
          <p:cNvSpPr>
            <a:spLocks noGrp="1"/>
          </p:cNvSpPr>
          <p:nvPr>
            <p:ph type="body" sz="quarter" idx="13" hasCustomPrompt="1"/>
          </p:nvPr>
        </p:nvSpPr>
        <p:spPr>
          <a:xfrm>
            <a:off x="793750" y="4020001"/>
            <a:ext cx="2063750" cy="1873251"/>
          </a:xfrm>
        </p:spPr>
        <p:txBody>
          <a:bodyPr/>
          <a:lstStyle>
            <a:lvl1pPr>
              <a:lnSpc>
                <a:spcPct val="75000"/>
              </a:lnSpc>
              <a:spcBef>
                <a:spcPts val="0"/>
              </a:spcBef>
              <a:spcAft>
                <a:spcPts val="0"/>
              </a:spcAft>
              <a:defRPr sz="3000" spc="0"/>
            </a:lvl1pPr>
            <a:lvl2pPr>
              <a:spcBef>
                <a:spcPts val="1600"/>
              </a:spcBef>
              <a:spcAft>
                <a:spcPts val="600"/>
              </a:spcAft>
              <a:defRPr sz="1200" spc="0">
                <a:solidFill>
                  <a:schemeClr val="tx1"/>
                </a:solidFill>
                <a:latin typeface="Arial"/>
                <a:cs typeface="Arial"/>
              </a:defRPr>
            </a:lvl2pPr>
            <a:lvl3pPr>
              <a:spcAft>
                <a:spcPts val="0"/>
              </a:spcAft>
              <a:buNone/>
              <a:defRPr sz="1200" spc="-30"/>
            </a:lvl3pPr>
            <a:lvl4pPr>
              <a:spcAft>
                <a:spcPts val="0"/>
              </a:spcAft>
              <a:buNone/>
              <a:defRPr sz="1200"/>
            </a:lvl4pPr>
            <a:lvl5pPr>
              <a:spcAft>
                <a:spcPts val="0"/>
              </a:spcAft>
              <a:buNone/>
              <a:defRPr sz="1200"/>
            </a:lvl5pPr>
          </a:lstStyle>
          <a:p>
            <a:pPr lvl="0"/>
            <a:r>
              <a:rPr lang="en-GB" dirty="0" err="1"/>
              <a:t>Firstname</a:t>
            </a:r>
            <a:r>
              <a:rPr lang="en-GB" dirty="0"/>
              <a:t> </a:t>
            </a:r>
            <a:r>
              <a:rPr lang="en-GB" dirty="0" err="1"/>
              <a:t>Lastname</a:t>
            </a:r>
            <a:endParaRPr lang="en-GB" dirty="0"/>
          </a:p>
          <a:p>
            <a:pPr lvl="1"/>
            <a:r>
              <a:rPr lang="en-GB" dirty="0"/>
              <a:t>Second level</a:t>
            </a:r>
          </a:p>
          <a:p>
            <a:pPr lvl="2"/>
            <a:r>
              <a:rPr lang="en-GB" dirty="0"/>
              <a:t>Third level</a:t>
            </a:r>
            <a:endParaRPr lang="en-US" dirty="0"/>
          </a:p>
        </p:txBody>
      </p:sp>
      <p:sp>
        <p:nvSpPr>
          <p:cNvPr id="8" name="Picture Placeholder 6"/>
          <p:cNvSpPr>
            <a:spLocks noGrp="1"/>
          </p:cNvSpPr>
          <p:nvPr>
            <p:ph type="pic" sz="quarter" idx="14"/>
          </p:nvPr>
        </p:nvSpPr>
        <p:spPr>
          <a:xfrm>
            <a:off x="3658969" y="1161288"/>
            <a:ext cx="2048256" cy="2571750"/>
          </a:xfrm>
        </p:spPr>
        <p:txBody>
          <a:bodyPr/>
          <a:lstStyle>
            <a:lvl1pPr algn="ctr">
              <a:defRPr sz="2000">
                <a:latin typeface="Arial"/>
                <a:cs typeface="Arial"/>
              </a:defRPr>
            </a:lvl1pPr>
          </a:lstStyle>
          <a:p>
            <a:r>
              <a:rPr lang="en-US"/>
              <a:t>Click icon to add picture</a:t>
            </a:r>
            <a:endParaRPr lang="en-US" dirty="0"/>
          </a:p>
        </p:txBody>
      </p:sp>
      <p:sp>
        <p:nvSpPr>
          <p:cNvPr id="10" name="Text Placeholder 8"/>
          <p:cNvSpPr>
            <a:spLocks noGrp="1"/>
          </p:cNvSpPr>
          <p:nvPr>
            <p:ph type="body" sz="quarter" idx="15" hasCustomPrompt="1"/>
          </p:nvPr>
        </p:nvSpPr>
        <p:spPr>
          <a:xfrm>
            <a:off x="3643095" y="4020001"/>
            <a:ext cx="2063750" cy="1873251"/>
          </a:xfrm>
        </p:spPr>
        <p:txBody>
          <a:bodyPr/>
          <a:lstStyle>
            <a:lvl1pPr>
              <a:lnSpc>
                <a:spcPct val="75000"/>
              </a:lnSpc>
              <a:spcBef>
                <a:spcPts val="0"/>
              </a:spcBef>
              <a:spcAft>
                <a:spcPts val="0"/>
              </a:spcAft>
              <a:defRPr sz="3000" spc="0"/>
            </a:lvl1pPr>
            <a:lvl2pPr>
              <a:spcBef>
                <a:spcPts val="1600"/>
              </a:spcBef>
              <a:spcAft>
                <a:spcPts val="600"/>
              </a:spcAft>
              <a:defRPr sz="1200" spc="0">
                <a:solidFill>
                  <a:schemeClr val="tx1"/>
                </a:solidFill>
                <a:latin typeface="Arial"/>
                <a:cs typeface="Arial"/>
              </a:defRPr>
            </a:lvl2pPr>
            <a:lvl3pPr>
              <a:spcAft>
                <a:spcPts val="0"/>
              </a:spcAft>
              <a:buNone/>
              <a:defRPr sz="1200" spc="-30"/>
            </a:lvl3pPr>
            <a:lvl4pPr>
              <a:spcAft>
                <a:spcPts val="0"/>
              </a:spcAft>
              <a:buNone/>
              <a:defRPr sz="1200"/>
            </a:lvl4pPr>
            <a:lvl5pPr>
              <a:spcAft>
                <a:spcPts val="0"/>
              </a:spcAft>
              <a:buNone/>
              <a:defRPr sz="1200"/>
            </a:lvl5pPr>
          </a:lstStyle>
          <a:p>
            <a:pPr lvl="0"/>
            <a:r>
              <a:rPr lang="en-GB" dirty="0" err="1"/>
              <a:t>Firstname</a:t>
            </a:r>
            <a:r>
              <a:rPr lang="en-GB" dirty="0"/>
              <a:t> </a:t>
            </a:r>
            <a:r>
              <a:rPr lang="en-GB" dirty="0" err="1"/>
              <a:t>Lastname</a:t>
            </a:r>
            <a:endParaRPr lang="en-GB" dirty="0"/>
          </a:p>
          <a:p>
            <a:pPr lvl="1"/>
            <a:r>
              <a:rPr lang="en-GB" dirty="0"/>
              <a:t>Second level</a:t>
            </a:r>
          </a:p>
          <a:p>
            <a:pPr lvl="2"/>
            <a:r>
              <a:rPr lang="en-GB" dirty="0"/>
              <a:t>Third level</a:t>
            </a:r>
            <a:endParaRPr lang="en-US" dirty="0"/>
          </a:p>
        </p:txBody>
      </p:sp>
      <p:sp>
        <p:nvSpPr>
          <p:cNvPr id="11" name="Picture Placeholder 6"/>
          <p:cNvSpPr>
            <a:spLocks noGrp="1"/>
          </p:cNvSpPr>
          <p:nvPr>
            <p:ph type="pic" sz="quarter" idx="16"/>
          </p:nvPr>
        </p:nvSpPr>
        <p:spPr>
          <a:xfrm>
            <a:off x="6508314" y="1161288"/>
            <a:ext cx="2048256" cy="2571750"/>
          </a:xfrm>
        </p:spPr>
        <p:txBody>
          <a:bodyPr/>
          <a:lstStyle>
            <a:lvl1pPr algn="ctr">
              <a:defRPr sz="2000">
                <a:latin typeface="Arial"/>
                <a:cs typeface="Arial"/>
              </a:defRPr>
            </a:lvl1pPr>
          </a:lstStyle>
          <a:p>
            <a:r>
              <a:rPr lang="en-US"/>
              <a:t>Click icon to add picture</a:t>
            </a:r>
            <a:endParaRPr lang="en-US" dirty="0"/>
          </a:p>
        </p:txBody>
      </p:sp>
      <p:sp>
        <p:nvSpPr>
          <p:cNvPr id="12" name="Text Placeholder 8"/>
          <p:cNvSpPr>
            <a:spLocks noGrp="1"/>
          </p:cNvSpPr>
          <p:nvPr>
            <p:ph type="body" sz="quarter" idx="17" hasCustomPrompt="1"/>
          </p:nvPr>
        </p:nvSpPr>
        <p:spPr>
          <a:xfrm>
            <a:off x="6492440" y="4020001"/>
            <a:ext cx="2063750" cy="1873251"/>
          </a:xfrm>
        </p:spPr>
        <p:txBody>
          <a:bodyPr/>
          <a:lstStyle>
            <a:lvl1pPr>
              <a:lnSpc>
                <a:spcPct val="75000"/>
              </a:lnSpc>
              <a:spcBef>
                <a:spcPts val="0"/>
              </a:spcBef>
              <a:spcAft>
                <a:spcPts val="0"/>
              </a:spcAft>
              <a:defRPr sz="3000" spc="0"/>
            </a:lvl1pPr>
            <a:lvl2pPr>
              <a:spcBef>
                <a:spcPts val="1600"/>
              </a:spcBef>
              <a:spcAft>
                <a:spcPts val="600"/>
              </a:spcAft>
              <a:defRPr sz="1200" spc="0">
                <a:solidFill>
                  <a:schemeClr val="tx1"/>
                </a:solidFill>
                <a:latin typeface="Arial"/>
                <a:cs typeface="Arial"/>
              </a:defRPr>
            </a:lvl2pPr>
            <a:lvl3pPr>
              <a:spcAft>
                <a:spcPts val="0"/>
              </a:spcAft>
              <a:buNone/>
              <a:defRPr sz="1200" spc="-30"/>
            </a:lvl3pPr>
            <a:lvl4pPr>
              <a:spcAft>
                <a:spcPts val="0"/>
              </a:spcAft>
              <a:buNone/>
              <a:defRPr sz="1200"/>
            </a:lvl4pPr>
            <a:lvl5pPr>
              <a:spcAft>
                <a:spcPts val="0"/>
              </a:spcAft>
              <a:buNone/>
              <a:defRPr sz="1200"/>
            </a:lvl5pPr>
          </a:lstStyle>
          <a:p>
            <a:pPr lvl="0"/>
            <a:r>
              <a:rPr lang="en-GB" dirty="0" err="1"/>
              <a:t>Firstname</a:t>
            </a:r>
            <a:r>
              <a:rPr lang="en-GB" dirty="0"/>
              <a:t> </a:t>
            </a:r>
            <a:r>
              <a:rPr lang="en-GB" dirty="0" err="1"/>
              <a:t>Lastname</a:t>
            </a:r>
            <a:endParaRPr lang="en-GB" dirty="0"/>
          </a:p>
          <a:p>
            <a:pPr lvl="1"/>
            <a:r>
              <a:rPr lang="en-GB" dirty="0"/>
              <a:t>Second level</a:t>
            </a:r>
          </a:p>
          <a:p>
            <a:pPr lvl="2"/>
            <a:r>
              <a:rPr lang="en-GB" dirty="0"/>
              <a:t>Third level</a:t>
            </a:r>
            <a:endParaRPr lang="en-US" dirty="0"/>
          </a:p>
        </p:txBody>
      </p:sp>
      <p:sp>
        <p:nvSpPr>
          <p:cNvPr id="13" name="Picture Placeholder 6"/>
          <p:cNvSpPr>
            <a:spLocks noGrp="1"/>
          </p:cNvSpPr>
          <p:nvPr>
            <p:ph type="pic" sz="quarter" idx="18"/>
          </p:nvPr>
        </p:nvSpPr>
        <p:spPr>
          <a:xfrm>
            <a:off x="9357658" y="1161288"/>
            <a:ext cx="2048256" cy="2571750"/>
          </a:xfrm>
        </p:spPr>
        <p:txBody>
          <a:bodyPr/>
          <a:lstStyle>
            <a:lvl1pPr algn="ctr">
              <a:defRPr sz="2000">
                <a:latin typeface="Arial"/>
                <a:cs typeface="Arial"/>
              </a:defRPr>
            </a:lvl1pPr>
          </a:lstStyle>
          <a:p>
            <a:r>
              <a:rPr lang="en-US"/>
              <a:t>Click icon to add picture</a:t>
            </a:r>
            <a:endParaRPr lang="en-US" dirty="0"/>
          </a:p>
        </p:txBody>
      </p:sp>
      <p:sp>
        <p:nvSpPr>
          <p:cNvPr id="14" name="Text Placeholder 8"/>
          <p:cNvSpPr>
            <a:spLocks noGrp="1"/>
          </p:cNvSpPr>
          <p:nvPr>
            <p:ph type="body" sz="quarter" idx="19" hasCustomPrompt="1"/>
          </p:nvPr>
        </p:nvSpPr>
        <p:spPr>
          <a:xfrm>
            <a:off x="9341784" y="4020001"/>
            <a:ext cx="2063750" cy="1873251"/>
          </a:xfrm>
        </p:spPr>
        <p:txBody>
          <a:bodyPr/>
          <a:lstStyle>
            <a:lvl1pPr>
              <a:lnSpc>
                <a:spcPct val="75000"/>
              </a:lnSpc>
              <a:spcBef>
                <a:spcPts val="0"/>
              </a:spcBef>
              <a:spcAft>
                <a:spcPts val="0"/>
              </a:spcAft>
              <a:defRPr sz="3000" spc="0"/>
            </a:lvl1pPr>
            <a:lvl2pPr>
              <a:spcBef>
                <a:spcPts val="1600"/>
              </a:spcBef>
              <a:spcAft>
                <a:spcPts val="600"/>
              </a:spcAft>
              <a:defRPr sz="1200" spc="0">
                <a:solidFill>
                  <a:schemeClr val="tx1"/>
                </a:solidFill>
                <a:latin typeface="Arial"/>
                <a:cs typeface="Arial"/>
              </a:defRPr>
            </a:lvl2pPr>
            <a:lvl3pPr>
              <a:spcAft>
                <a:spcPts val="0"/>
              </a:spcAft>
              <a:buNone/>
              <a:defRPr sz="1200" spc="-30"/>
            </a:lvl3pPr>
            <a:lvl4pPr>
              <a:spcAft>
                <a:spcPts val="0"/>
              </a:spcAft>
              <a:buNone/>
              <a:defRPr sz="1200"/>
            </a:lvl4pPr>
            <a:lvl5pPr>
              <a:spcAft>
                <a:spcPts val="0"/>
              </a:spcAft>
              <a:buNone/>
              <a:defRPr sz="1200"/>
            </a:lvl5pPr>
          </a:lstStyle>
          <a:p>
            <a:pPr lvl="0"/>
            <a:r>
              <a:rPr lang="en-GB" dirty="0" err="1"/>
              <a:t>Firstname</a:t>
            </a:r>
            <a:r>
              <a:rPr lang="en-GB" dirty="0"/>
              <a:t> </a:t>
            </a:r>
            <a:r>
              <a:rPr lang="en-GB" dirty="0" err="1"/>
              <a:t>Lastname</a:t>
            </a:r>
            <a:endParaRPr lang="en-GB" dirty="0"/>
          </a:p>
          <a:p>
            <a:pPr lvl="1"/>
            <a:r>
              <a:rPr lang="en-GB" dirty="0"/>
              <a:t>Second level</a:t>
            </a:r>
          </a:p>
          <a:p>
            <a:pPr lvl="2"/>
            <a:r>
              <a:rPr lang="en-GB" dirty="0"/>
              <a:t>Third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GB"/>
              <a:t>© 2024 Levenfeld Pearlstein, LLC, Morris Nichols Arsht &amp; Tunnell Greenleaf Trust, and Gordon, Fournarius &amp; Marmmarella, P.A. </a:t>
            </a:r>
            <a:endParaRPr lang="en-GB" dirty="0"/>
          </a:p>
        </p:txBody>
      </p:sp>
      <p:sp>
        <p:nvSpPr>
          <p:cNvPr id="4" name="Slide Number Placeholder 3"/>
          <p:cNvSpPr>
            <a:spLocks noGrp="1"/>
          </p:cNvSpPr>
          <p:nvPr>
            <p:ph type="sldNum" sz="quarter" idx="11"/>
          </p:nvPr>
        </p:nvSpPr>
        <p:spPr/>
        <p:txBody>
          <a:bodyPr/>
          <a:lstStyle/>
          <a:p>
            <a:fld id="{6D268EC6-F668-460A-907C-E9180B3BA416}" type="slidenum">
              <a:rPr lang="en-GB" smtClean="0"/>
              <a:pPr/>
              <a:t>‹#›</a:t>
            </a:fld>
            <a:endParaRPr lang="en-GB" dirty="0"/>
          </a:p>
        </p:txBody>
      </p:sp>
      <p:sp>
        <p:nvSpPr>
          <p:cNvPr id="6" name="Text Placeholder 5"/>
          <p:cNvSpPr>
            <a:spLocks noGrp="1"/>
          </p:cNvSpPr>
          <p:nvPr>
            <p:ph type="body" sz="quarter" idx="12"/>
          </p:nvPr>
        </p:nvSpPr>
        <p:spPr>
          <a:xfrm>
            <a:off x="804672" y="1627632"/>
            <a:ext cx="10588626" cy="4270374"/>
          </a:xfrm>
        </p:spPr>
        <p:txBody>
          <a:bodyPr/>
          <a:lstStyle>
            <a:lvl1pPr>
              <a:lnSpc>
                <a:spcPct val="100000"/>
              </a:lnSpc>
              <a:defRPr sz="5000" spc="-100"/>
            </a:lvl1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p:cNvSpPr>
            <a:spLocks noGrp="1"/>
          </p:cNvSpPr>
          <p:nvPr>
            <p:ph type="title"/>
          </p:nvPr>
        </p:nvSpPr>
        <p:spPr>
          <a:xfrm>
            <a:off x="804672" y="427019"/>
            <a:ext cx="5097093" cy="473075"/>
          </a:xfrm>
        </p:spPr>
        <p:txBody>
          <a:bodyPr/>
          <a:lstStyle/>
          <a:p>
            <a:r>
              <a:rPr lang="en-US"/>
              <a:t>Click to edit Master title style</a:t>
            </a:r>
            <a:endParaRPr lang="en-US" dirty="0"/>
          </a:p>
        </p:txBody>
      </p:sp>
      <p:sp>
        <p:nvSpPr>
          <p:cNvPr id="7" name="Text Placeholder 6"/>
          <p:cNvSpPr>
            <a:spLocks noGrp="1"/>
          </p:cNvSpPr>
          <p:nvPr>
            <p:ph type="body" sz="quarter" idx="12"/>
          </p:nvPr>
        </p:nvSpPr>
        <p:spPr>
          <a:xfrm>
            <a:off x="804672" y="1627631"/>
            <a:ext cx="5093208"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3"/>
          </p:nvPr>
        </p:nvSpPr>
        <p:spPr>
          <a:xfrm>
            <a:off x="6693408" y="0"/>
            <a:ext cx="3971788" cy="4169664"/>
          </a:xfrm>
        </p:spPr>
        <p:txBody>
          <a:bodyPr/>
          <a:lstStyle>
            <a:lvl1pPr algn="ctr">
              <a:defRPr sz="2000">
                <a:latin typeface="Arial"/>
                <a:cs typeface="Arial"/>
              </a:defRPr>
            </a:lvl1pPr>
          </a:lstStyle>
          <a:p>
            <a:r>
              <a:rPr lang="en-US"/>
              <a:t>Click icon to add picture</a:t>
            </a:r>
            <a:endParaRPr lang="en-US" dirty="0"/>
          </a:p>
        </p:txBody>
      </p:sp>
      <p:sp>
        <p:nvSpPr>
          <p:cNvPr id="11" name="Picture Placeholder 9"/>
          <p:cNvSpPr>
            <a:spLocks noGrp="1"/>
          </p:cNvSpPr>
          <p:nvPr>
            <p:ph type="pic" sz="quarter" idx="14"/>
          </p:nvPr>
        </p:nvSpPr>
        <p:spPr>
          <a:xfrm>
            <a:off x="8595061" y="4416771"/>
            <a:ext cx="3611880" cy="2457724"/>
          </a:xfrm>
        </p:spPr>
        <p:txBody>
          <a:bodyPr/>
          <a:lstStyle>
            <a:lvl1pPr algn="ctr">
              <a:defRPr sz="2000">
                <a:latin typeface="Arial"/>
                <a:cs typeface="Arial"/>
              </a:defRPr>
            </a:lvl1pPr>
          </a:lstStyle>
          <a:p>
            <a:r>
              <a:rPr lang="en-US"/>
              <a:t>Click icon to add picture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s Alternate">
    <p:spTree>
      <p:nvGrpSpPr>
        <p:cNvPr id="1" name=""/>
        <p:cNvGrpSpPr/>
        <p:nvPr/>
      </p:nvGrpSpPr>
      <p:grpSpPr>
        <a:xfrm>
          <a:off x="0" y="0"/>
          <a:ext cx="0" cy="0"/>
          <a:chOff x="0" y="0"/>
          <a:chExt cx="0" cy="0"/>
        </a:xfrm>
      </p:grpSpPr>
      <p:sp>
        <p:nvSpPr>
          <p:cNvPr id="2" name="Title 1"/>
          <p:cNvSpPr>
            <a:spLocks noGrp="1"/>
          </p:cNvSpPr>
          <p:nvPr>
            <p:ph type="title"/>
          </p:nvPr>
        </p:nvSpPr>
        <p:spPr>
          <a:xfrm>
            <a:off x="804672" y="427019"/>
            <a:ext cx="5097093" cy="473075"/>
          </a:xfrm>
        </p:spPr>
        <p:txBody>
          <a:bodyPr/>
          <a:lstStyle/>
          <a:p>
            <a:r>
              <a:rPr lang="en-US"/>
              <a:t>Click to edit Master title style</a:t>
            </a:r>
            <a:endParaRPr lang="en-US" dirty="0"/>
          </a:p>
        </p:txBody>
      </p:sp>
      <p:sp>
        <p:nvSpPr>
          <p:cNvPr id="7" name="Text Placeholder 6"/>
          <p:cNvSpPr>
            <a:spLocks noGrp="1"/>
          </p:cNvSpPr>
          <p:nvPr>
            <p:ph type="body" sz="quarter" idx="12"/>
          </p:nvPr>
        </p:nvSpPr>
        <p:spPr>
          <a:xfrm>
            <a:off x="804672" y="1627631"/>
            <a:ext cx="5093208"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3"/>
          </p:nvPr>
        </p:nvSpPr>
        <p:spPr>
          <a:xfrm>
            <a:off x="6601968" y="0"/>
            <a:ext cx="3461004" cy="1248156"/>
          </a:xfrm>
        </p:spPr>
        <p:txBody>
          <a:bodyPr/>
          <a:lstStyle>
            <a:lvl1pPr algn="ctr">
              <a:defRPr sz="2000">
                <a:latin typeface="Arial"/>
                <a:cs typeface="Arial"/>
              </a:defRPr>
            </a:lvl1pPr>
          </a:lstStyle>
          <a:p>
            <a:r>
              <a:rPr lang="en-US"/>
              <a:t>Click icon to add picture</a:t>
            </a:r>
            <a:endParaRPr lang="en-US" dirty="0"/>
          </a:p>
        </p:txBody>
      </p:sp>
      <p:sp>
        <p:nvSpPr>
          <p:cNvPr id="11" name="Picture Placeholder 9"/>
          <p:cNvSpPr>
            <a:spLocks noGrp="1"/>
          </p:cNvSpPr>
          <p:nvPr>
            <p:ph type="pic" sz="quarter" idx="14"/>
          </p:nvPr>
        </p:nvSpPr>
        <p:spPr>
          <a:xfrm>
            <a:off x="7680661" y="1474963"/>
            <a:ext cx="4526280" cy="5399532"/>
          </a:xfrm>
        </p:spPr>
        <p:txBody>
          <a:bodyPr/>
          <a:lstStyle>
            <a:lvl1pPr algn="ctr">
              <a:defRPr sz="2000">
                <a:latin typeface="Arial"/>
                <a:cs typeface="Arial"/>
              </a:defRPr>
            </a:lvl1pPr>
          </a:lstStyle>
          <a:p>
            <a:r>
              <a:rPr lang="en-US"/>
              <a:t>Click icon to add picture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hit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CF2BD4D-71BE-F54B-9E71-F5413BFE54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0892" y="1342862"/>
            <a:ext cx="279718" cy="4195770"/>
          </a:xfrm>
          <a:prstGeom prst="rect">
            <a:avLst/>
          </a:prstGeom>
        </p:spPr>
      </p:pic>
      <p:pic>
        <p:nvPicPr>
          <p:cNvPr id="10" name="Picture 9">
            <a:extLst>
              <a:ext uri="{FF2B5EF4-FFF2-40B4-BE49-F238E27FC236}">
                <a16:creationId xmlns:a16="http://schemas.microsoft.com/office/drawing/2014/main" id="{58C7F9EB-77AA-CF46-B4BF-062C6C3BC24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04437" y="1342862"/>
            <a:ext cx="279718" cy="4195789"/>
          </a:xfrm>
          <a:prstGeom prst="rect">
            <a:avLst/>
          </a:prstGeom>
        </p:spPr>
      </p:pic>
      <p:sp>
        <p:nvSpPr>
          <p:cNvPr id="2" name="Title 1"/>
          <p:cNvSpPr>
            <a:spLocks noGrp="1"/>
          </p:cNvSpPr>
          <p:nvPr>
            <p:ph type="title"/>
          </p:nvPr>
        </p:nvSpPr>
        <p:spPr>
          <a:xfrm>
            <a:off x="1362456" y="1848216"/>
            <a:ext cx="9855220" cy="2328862"/>
          </a:xfrm>
        </p:spPr>
        <p:txBody>
          <a:bodyPr anchor="b"/>
          <a:lstStyle>
            <a:lvl1pPr>
              <a:lnSpc>
                <a:spcPct val="80000"/>
              </a:lnSpc>
              <a:defRPr sz="10000" spc="-30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62456" y="4456636"/>
            <a:ext cx="9855220" cy="935037"/>
          </a:xfrm>
        </p:spPr>
        <p:txBody>
          <a:bodyPr/>
          <a:lstStyle>
            <a:lvl1pPr marL="0" indent="0">
              <a:buNone/>
              <a:defRPr sz="2600" spc="-3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6" name="Slide Number Placeholder 5"/>
          <p:cNvSpPr>
            <a:spLocks noGrp="1"/>
          </p:cNvSpPr>
          <p:nvPr>
            <p:ph type="sldNum" sz="quarter" idx="12"/>
          </p:nvPr>
        </p:nvSpPr>
        <p:spPr/>
        <p:txBody>
          <a:bodyPr/>
          <a:lstStyle/>
          <a:p>
            <a:fld id="{6D268EC6-F668-460A-907C-E9180B3BA416}" type="slidenum">
              <a:rPr lang="en-GB" smtClean="0"/>
              <a:pPr/>
              <a:t>‹#›</a:t>
            </a:fld>
            <a:endParaRPr lang="en-GB"/>
          </a:p>
        </p:txBody>
      </p:sp>
    </p:spTree>
    <p:extLst>
      <p:ext uri="{BB962C8B-B14F-4D97-AF65-F5344CB8AC3E}">
        <p14:creationId xmlns:p14="http://schemas.microsoft.com/office/powerpoint/2010/main" val="2950375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9.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4.png"/>
          <p:cNvPicPr>
            <a:picLocks noChangeAspect="1"/>
          </p:cNvPicPr>
          <p:nvPr userDrawn="1"/>
        </p:nvPicPr>
        <p:blipFill>
          <a:blip r:embed="rId15"/>
          <a:stretch>
            <a:fillRect/>
          </a:stretch>
        </p:blipFill>
        <p:spPr>
          <a:xfrm>
            <a:off x="804672" y="5952744"/>
            <a:ext cx="307848" cy="457200"/>
          </a:xfrm>
          <a:prstGeom prst="rect">
            <a:avLst/>
          </a:prstGeom>
        </p:spPr>
      </p:pic>
      <p:sp>
        <p:nvSpPr>
          <p:cNvPr id="2" name="Title Placeholder 1"/>
          <p:cNvSpPr>
            <a:spLocks noGrp="1"/>
          </p:cNvSpPr>
          <p:nvPr>
            <p:ph type="title"/>
          </p:nvPr>
        </p:nvSpPr>
        <p:spPr>
          <a:xfrm>
            <a:off x="804672" y="427019"/>
            <a:ext cx="10588752" cy="473075"/>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04672" y="1632102"/>
            <a:ext cx="10588752" cy="425196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892366" y="6205749"/>
            <a:ext cx="4114800" cy="329184"/>
          </a:xfrm>
          <a:prstGeom prst="rect">
            <a:avLst/>
          </a:prstGeom>
        </p:spPr>
        <p:txBody>
          <a:bodyPr vert="horz" lIns="0" tIns="0" rIns="0" bIns="0" rtlCol="0" anchor="ctr">
            <a:noAutofit/>
          </a:bodyPr>
          <a:lstStyle>
            <a:lvl1pPr algn="r">
              <a:defRPr sz="1000" kern="0" spc="-10">
                <a:solidFill>
                  <a:schemeClr val="tx1"/>
                </a:solidFill>
              </a:defRPr>
            </a:lvl1pPr>
          </a:lstStyle>
          <a:p>
            <a:r>
              <a:rPr lang="en-GB"/>
              <a:t>© 2024 Levenfeld Pearlstein, LLC, Morris Nichols Arsht &amp; Tunnell Greenleaf Trust, and Gordon, Fournarius &amp; Marmmarella, P.A. </a:t>
            </a:r>
            <a:endParaRPr lang="en-GB" dirty="0"/>
          </a:p>
        </p:txBody>
      </p:sp>
      <p:sp>
        <p:nvSpPr>
          <p:cNvPr id="6" name="Slide Number Placeholder 5"/>
          <p:cNvSpPr>
            <a:spLocks noGrp="1"/>
          </p:cNvSpPr>
          <p:nvPr>
            <p:ph type="sldNum" sz="quarter" idx="4"/>
          </p:nvPr>
        </p:nvSpPr>
        <p:spPr>
          <a:xfrm>
            <a:off x="11101293" y="6205749"/>
            <a:ext cx="297329" cy="329184"/>
          </a:xfrm>
          <a:prstGeom prst="rect">
            <a:avLst/>
          </a:prstGeom>
        </p:spPr>
        <p:txBody>
          <a:bodyPr vert="horz" lIns="0" tIns="0" rIns="0" bIns="0" rtlCol="0" anchor="ctr">
            <a:noAutofit/>
          </a:bodyPr>
          <a:lstStyle>
            <a:lvl1pPr algn="r">
              <a:defRPr sz="1000" b="1">
                <a:solidFill>
                  <a:schemeClr val="tx1"/>
                </a:solidFill>
              </a:defRPr>
            </a:lvl1pPr>
          </a:lstStyle>
          <a:p>
            <a:fld id="{6D268EC6-F668-460A-907C-E9180B3BA416}" type="slidenum">
              <a:rPr lang="en-GB" smtClean="0"/>
              <a:pPr/>
              <a:t>‹#›</a:t>
            </a:fld>
            <a:endParaRPr lang="en-GB" dirty="0"/>
          </a:p>
        </p:txBody>
      </p:sp>
    </p:spTree>
    <p:extLst>
      <p:ext uri="{BB962C8B-B14F-4D97-AF65-F5344CB8AC3E}">
        <p14:creationId xmlns:p14="http://schemas.microsoft.com/office/powerpoint/2010/main" val="2046342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rtl="0" eaLnBrk="1" latinLnBrk="0" hangingPunct="1">
        <a:lnSpc>
          <a:spcPct val="90000"/>
        </a:lnSpc>
        <a:spcBef>
          <a:spcPct val="0"/>
        </a:spcBef>
        <a:buNone/>
        <a:defRPr sz="2000" b="1" kern="1200" spc="-50">
          <a:solidFill>
            <a:schemeClr val="tx1"/>
          </a:solidFill>
          <a:latin typeface="+mj-lt"/>
          <a:ea typeface="+mj-ea"/>
          <a:cs typeface="+mj-cs"/>
        </a:defRPr>
      </a:lvl1pPr>
    </p:titleStyle>
    <p:bodyStyle>
      <a:lvl1pPr marL="0" indent="0" algn="l" defTabSz="914400" rtl="0" eaLnBrk="1" latinLnBrk="0" hangingPunct="1">
        <a:lnSpc>
          <a:spcPct val="96000"/>
        </a:lnSpc>
        <a:spcBef>
          <a:spcPts val="1800"/>
        </a:spcBef>
        <a:spcAft>
          <a:spcPts val="1800"/>
        </a:spcAft>
        <a:buFont typeface="Arial" panose="020B0604020202020204" pitchFamily="34" charset="0"/>
        <a:buNone/>
        <a:defRPr sz="3600" kern="1200" spc="-40">
          <a:solidFill>
            <a:schemeClr val="tx1"/>
          </a:solidFill>
          <a:latin typeface="Times"/>
          <a:ea typeface="+mn-ea"/>
          <a:cs typeface="Times"/>
        </a:defRPr>
      </a:lvl1pPr>
      <a:lvl2pPr marL="0" indent="0" algn="l" defTabSz="914400" rtl="0" eaLnBrk="1" latinLnBrk="0" hangingPunct="1">
        <a:lnSpc>
          <a:spcPct val="85000"/>
        </a:lnSpc>
        <a:spcBef>
          <a:spcPts val="1800"/>
        </a:spcBef>
        <a:spcAft>
          <a:spcPts val="432"/>
        </a:spcAft>
        <a:buFont typeface="Arial" panose="020B0604020202020204" pitchFamily="34" charset="0"/>
        <a:buNone/>
        <a:defRPr sz="1300" kern="1200" cap="all" spc="50">
          <a:solidFill>
            <a:schemeClr val="accent1"/>
          </a:solidFill>
          <a:latin typeface="Arial Black"/>
          <a:ea typeface="+mn-ea"/>
          <a:cs typeface="Arial Black"/>
        </a:defRPr>
      </a:lvl2pPr>
      <a:lvl3pPr marL="223838" indent="-223838" algn="l" defTabSz="914400" rtl="0" eaLnBrk="1" latinLnBrk="0" hangingPunct="1">
        <a:lnSpc>
          <a:spcPct val="120000"/>
        </a:lnSpc>
        <a:spcBef>
          <a:spcPts val="0"/>
        </a:spcBef>
        <a:spcAft>
          <a:spcPts val="1200"/>
        </a:spcAft>
        <a:buFont typeface="Arial" panose="020B0604020202020204" pitchFamily="34" charset="0"/>
        <a:buChar char="•"/>
        <a:defRPr sz="1800" kern="1200" spc="-30">
          <a:solidFill>
            <a:schemeClr val="tx1"/>
          </a:solidFill>
          <a:latin typeface="+mn-lt"/>
          <a:ea typeface="+mn-ea"/>
          <a:cs typeface="+mn-cs"/>
        </a:defRPr>
      </a:lvl3pPr>
      <a:lvl4pPr marL="571500" indent="-285750" algn="l" defTabSz="914400" rtl="0" eaLnBrk="1" latinLnBrk="0" hangingPunct="1">
        <a:lnSpc>
          <a:spcPct val="120000"/>
        </a:lnSpc>
        <a:spcBef>
          <a:spcPts val="0"/>
        </a:spcBef>
        <a:spcAft>
          <a:spcPts val="1200"/>
        </a:spcAft>
        <a:buFont typeface="Lucida Grande"/>
        <a:buChar char="－"/>
        <a:defRPr sz="1800" kern="1200" spc="-30">
          <a:solidFill>
            <a:schemeClr val="tx1"/>
          </a:solidFill>
          <a:latin typeface="+mn-lt"/>
          <a:ea typeface="+mn-ea"/>
          <a:cs typeface="+mn-cs"/>
        </a:defRPr>
      </a:lvl4pPr>
      <a:lvl5pPr marL="857250" indent="-233363" algn="l" defTabSz="914400" rtl="0" eaLnBrk="1" latinLnBrk="0" hangingPunct="1">
        <a:lnSpc>
          <a:spcPct val="120000"/>
        </a:lnSpc>
        <a:spcBef>
          <a:spcPts val="0"/>
        </a:spcBef>
        <a:spcAft>
          <a:spcPts val="1200"/>
        </a:spcAft>
        <a:buSzPct val="80000"/>
        <a:buFont typeface="Lucida Grande"/>
        <a:buChar char="○"/>
        <a:defRPr sz="1800" kern="1200" spc="-3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4.png"/>
          <p:cNvPicPr>
            <a:picLocks noChangeAspect="1"/>
          </p:cNvPicPr>
          <p:nvPr userDrawn="1"/>
        </p:nvPicPr>
        <p:blipFill>
          <a:blip r:embed="rId15"/>
          <a:stretch>
            <a:fillRect/>
          </a:stretch>
        </p:blipFill>
        <p:spPr>
          <a:xfrm>
            <a:off x="804672" y="5952744"/>
            <a:ext cx="307848" cy="457200"/>
          </a:xfrm>
          <a:prstGeom prst="rect">
            <a:avLst/>
          </a:prstGeom>
        </p:spPr>
      </p:pic>
      <p:sp>
        <p:nvSpPr>
          <p:cNvPr id="2" name="Title Placeholder 1"/>
          <p:cNvSpPr>
            <a:spLocks noGrp="1"/>
          </p:cNvSpPr>
          <p:nvPr>
            <p:ph type="title"/>
          </p:nvPr>
        </p:nvSpPr>
        <p:spPr>
          <a:xfrm>
            <a:off x="804672" y="427019"/>
            <a:ext cx="10588752" cy="473075"/>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04672" y="1632102"/>
            <a:ext cx="10588752" cy="425196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892366" y="6205749"/>
            <a:ext cx="4114800" cy="329184"/>
          </a:xfrm>
          <a:prstGeom prst="rect">
            <a:avLst/>
          </a:prstGeom>
        </p:spPr>
        <p:txBody>
          <a:bodyPr vert="horz" lIns="0" tIns="0" rIns="0" bIns="0" rtlCol="0" anchor="ctr">
            <a:noAutofit/>
          </a:bodyPr>
          <a:lstStyle>
            <a:lvl1pPr algn="r">
              <a:defRPr sz="1000" kern="0" spc="-10">
                <a:solidFill>
                  <a:schemeClr val="tx1"/>
                </a:solidFill>
              </a:defRPr>
            </a:lvl1pPr>
          </a:lstStyle>
          <a:p>
            <a:r>
              <a:rPr lang="en-GB"/>
              <a:t>© 2024 Levenfeld Pearlstein, LLC, Morris Nichols Arsht &amp; Tunnell Greenleaf Trust, and Gordon, Fournarius &amp; Marmmarella, P.A. </a:t>
            </a:r>
            <a:endParaRPr lang="en-GB" dirty="0"/>
          </a:p>
        </p:txBody>
      </p:sp>
      <p:sp>
        <p:nvSpPr>
          <p:cNvPr id="6" name="Slide Number Placeholder 5"/>
          <p:cNvSpPr>
            <a:spLocks noGrp="1"/>
          </p:cNvSpPr>
          <p:nvPr>
            <p:ph type="sldNum" sz="quarter" idx="4"/>
          </p:nvPr>
        </p:nvSpPr>
        <p:spPr>
          <a:xfrm>
            <a:off x="11101293" y="6205749"/>
            <a:ext cx="297329" cy="329184"/>
          </a:xfrm>
          <a:prstGeom prst="rect">
            <a:avLst/>
          </a:prstGeom>
        </p:spPr>
        <p:txBody>
          <a:bodyPr vert="horz" lIns="0" tIns="0" rIns="0" bIns="0" rtlCol="0" anchor="ctr">
            <a:noAutofit/>
          </a:bodyPr>
          <a:lstStyle>
            <a:lvl1pPr algn="r">
              <a:defRPr sz="1000" b="1">
                <a:solidFill>
                  <a:schemeClr val="tx1"/>
                </a:solidFill>
              </a:defRPr>
            </a:lvl1pPr>
          </a:lstStyle>
          <a:p>
            <a:fld id="{6D268EC6-F668-460A-907C-E9180B3BA416}" type="slidenum">
              <a:rPr lang="en-GB" smtClean="0"/>
              <a:pPr/>
              <a:t>‹#›</a:t>
            </a:fld>
            <a:endParaRPr lang="en-GB" dirty="0"/>
          </a:p>
        </p:txBody>
      </p:sp>
    </p:spTree>
    <p:extLst>
      <p:ext uri="{BB962C8B-B14F-4D97-AF65-F5344CB8AC3E}">
        <p14:creationId xmlns:p14="http://schemas.microsoft.com/office/powerpoint/2010/main" val="29372351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dt="0"/>
  <p:txStyles>
    <p:titleStyle>
      <a:lvl1pPr algn="l" defTabSz="914400" rtl="0" eaLnBrk="1" latinLnBrk="0" hangingPunct="1">
        <a:lnSpc>
          <a:spcPct val="90000"/>
        </a:lnSpc>
        <a:spcBef>
          <a:spcPct val="0"/>
        </a:spcBef>
        <a:buNone/>
        <a:defRPr sz="2000" b="1" kern="1200" spc="-50">
          <a:solidFill>
            <a:schemeClr val="tx1"/>
          </a:solidFill>
          <a:latin typeface="+mj-lt"/>
          <a:ea typeface="+mj-ea"/>
          <a:cs typeface="+mj-cs"/>
        </a:defRPr>
      </a:lvl1pPr>
    </p:titleStyle>
    <p:bodyStyle>
      <a:lvl1pPr marL="0" indent="0" algn="l" defTabSz="914400" rtl="0" eaLnBrk="1" latinLnBrk="0" hangingPunct="1">
        <a:lnSpc>
          <a:spcPct val="96000"/>
        </a:lnSpc>
        <a:spcBef>
          <a:spcPts val="1800"/>
        </a:spcBef>
        <a:spcAft>
          <a:spcPts val="1800"/>
        </a:spcAft>
        <a:buFont typeface="Arial" panose="020B0604020202020204" pitchFamily="34" charset="0"/>
        <a:buNone/>
        <a:defRPr sz="3600" kern="1200" spc="-40">
          <a:solidFill>
            <a:schemeClr val="tx1"/>
          </a:solidFill>
          <a:latin typeface="Times"/>
          <a:ea typeface="+mn-ea"/>
          <a:cs typeface="Times"/>
        </a:defRPr>
      </a:lvl1pPr>
      <a:lvl2pPr marL="0" indent="0" algn="l" defTabSz="914400" rtl="0" eaLnBrk="1" latinLnBrk="0" hangingPunct="1">
        <a:lnSpc>
          <a:spcPct val="85000"/>
        </a:lnSpc>
        <a:spcBef>
          <a:spcPts val="1800"/>
        </a:spcBef>
        <a:spcAft>
          <a:spcPts val="432"/>
        </a:spcAft>
        <a:buFont typeface="Arial" panose="020B0604020202020204" pitchFamily="34" charset="0"/>
        <a:buNone/>
        <a:defRPr sz="1300" kern="1200" cap="all" spc="50">
          <a:solidFill>
            <a:schemeClr val="accent1"/>
          </a:solidFill>
          <a:latin typeface="Arial Black"/>
          <a:ea typeface="+mn-ea"/>
          <a:cs typeface="Arial Black"/>
        </a:defRPr>
      </a:lvl2pPr>
      <a:lvl3pPr marL="223838" indent="-223838" algn="l" defTabSz="914400" rtl="0" eaLnBrk="1" latinLnBrk="0" hangingPunct="1">
        <a:lnSpc>
          <a:spcPct val="120000"/>
        </a:lnSpc>
        <a:spcBef>
          <a:spcPts val="0"/>
        </a:spcBef>
        <a:spcAft>
          <a:spcPts val="1200"/>
        </a:spcAft>
        <a:buFont typeface="Arial" panose="020B0604020202020204" pitchFamily="34" charset="0"/>
        <a:buChar char="•"/>
        <a:defRPr sz="1800" kern="1200" spc="-30">
          <a:solidFill>
            <a:schemeClr val="tx1"/>
          </a:solidFill>
          <a:latin typeface="+mn-lt"/>
          <a:ea typeface="+mn-ea"/>
          <a:cs typeface="+mn-cs"/>
        </a:defRPr>
      </a:lvl3pPr>
      <a:lvl4pPr marL="571500" indent="-285750" algn="l" defTabSz="914400" rtl="0" eaLnBrk="1" latinLnBrk="0" hangingPunct="1">
        <a:lnSpc>
          <a:spcPct val="120000"/>
        </a:lnSpc>
        <a:spcBef>
          <a:spcPts val="0"/>
        </a:spcBef>
        <a:spcAft>
          <a:spcPts val="1200"/>
        </a:spcAft>
        <a:buFont typeface="Lucida Grande"/>
        <a:buChar char="－"/>
        <a:defRPr sz="1800" kern="1200" spc="-30">
          <a:solidFill>
            <a:schemeClr val="tx1"/>
          </a:solidFill>
          <a:latin typeface="+mn-lt"/>
          <a:ea typeface="+mn-ea"/>
          <a:cs typeface="+mn-cs"/>
        </a:defRPr>
      </a:lvl4pPr>
      <a:lvl5pPr marL="857250" indent="-233363" algn="l" defTabSz="914400" rtl="0" eaLnBrk="1" latinLnBrk="0" hangingPunct="1">
        <a:lnSpc>
          <a:spcPct val="120000"/>
        </a:lnSpc>
        <a:spcBef>
          <a:spcPts val="0"/>
        </a:spcBef>
        <a:spcAft>
          <a:spcPts val="1200"/>
        </a:spcAft>
        <a:buSzPct val="80000"/>
        <a:buFont typeface="Lucida Grande"/>
        <a:buChar char="○"/>
        <a:defRPr sz="1800" kern="1200" spc="-3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jp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2.jpeg"/><Relationship Id="rId9"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7.png"/><Relationship Id="rId7" Type="http://schemas.openxmlformats.org/officeDocument/2006/relationships/diagramLayout" Target="../diagrams/layout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Data" Target="../diagrams/data1.xml"/><Relationship Id="rId5" Type="http://schemas.openxmlformats.org/officeDocument/2006/relationships/image" Target="../media/image19.png"/><Relationship Id="rId10" Type="http://schemas.microsoft.com/office/2007/relationships/diagramDrawing" Target="../diagrams/drawing1.xml"/><Relationship Id="rId4" Type="http://schemas.openxmlformats.org/officeDocument/2006/relationships/image" Target="../media/image18.png"/><Relationship Id="rId9" Type="http://schemas.openxmlformats.org/officeDocument/2006/relationships/diagramColors" Target="../diagrams/colors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9.png"/><Relationship Id="rId4" Type="http://schemas.openxmlformats.org/officeDocument/2006/relationships/diagramLayout" Target="../diagrams/layout2.xml"/><Relationship Id="rId9"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png"/><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34.jpg"/><Relationship Id="rId5" Type="http://schemas.openxmlformats.org/officeDocument/2006/relationships/image" Target="../media/image19.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19.pn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5F7B6-DDB3-4E8C-8E25-80997D467463}"/>
              </a:ext>
            </a:extLst>
          </p:cNvPr>
          <p:cNvSpPr>
            <a:spLocks noGrp="1"/>
          </p:cNvSpPr>
          <p:nvPr>
            <p:ph type="ctrTitle"/>
          </p:nvPr>
        </p:nvSpPr>
        <p:spPr>
          <a:xfrm>
            <a:off x="1168390" y="2089267"/>
            <a:ext cx="9855220" cy="2387600"/>
          </a:xfrm>
        </p:spPr>
        <p:txBody>
          <a:bodyPr/>
          <a:lstStyle/>
          <a:p>
            <a:r>
              <a:rPr lang="en-GB" sz="6000" spc="-150" dirty="0"/>
              <a:t>Delaware, the Center of the Universe (Or Is It?)</a:t>
            </a:r>
          </a:p>
        </p:txBody>
      </p:sp>
      <p:sp>
        <p:nvSpPr>
          <p:cNvPr id="4" name="Text Placeholder 6">
            <a:extLst>
              <a:ext uri="{FF2B5EF4-FFF2-40B4-BE49-F238E27FC236}">
                <a16:creationId xmlns:a16="http://schemas.microsoft.com/office/drawing/2014/main" id="{EC5A9A06-AC85-A91C-2DD9-7B159E6BCEF8}"/>
              </a:ext>
            </a:extLst>
          </p:cNvPr>
          <p:cNvSpPr txBox="1">
            <a:spLocks/>
          </p:cNvSpPr>
          <p:nvPr/>
        </p:nvSpPr>
        <p:spPr>
          <a:xfrm>
            <a:off x="1142526" y="4844774"/>
            <a:ext cx="9855220" cy="935037"/>
          </a:xfrm>
          <a:prstGeom prst="rect">
            <a:avLst/>
          </a:prstGeom>
        </p:spPr>
        <p:txBody>
          <a:bodyPr vert="horz" lIns="0" tIns="0" rIns="0" bIns="0" rtlCol="0">
            <a:noAutofit/>
          </a:bodyPr>
          <a:lstStyle>
            <a:lvl1pPr marL="0" indent="0" algn="l" defTabSz="914400" rtl="0" eaLnBrk="1" latinLnBrk="0" hangingPunct="1">
              <a:lnSpc>
                <a:spcPct val="96000"/>
              </a:lnSpc>
              <a:spcBef>
                <a:spcPts val="1800"/>
              </a:spcBef>
              <a:spcAft>
                <a:spcPts val="1800"/>
              </a:spcAft>
              <a:buFont typeface="Arial" panose="020B0604020202020204" pitchFamily="34" charset="0"/>
              <a:buNone/>
              <a:defRPr sz="3600" kern="1200" spc="-40">
                <a:solidFill>
                  <a:schemeClr val="tx1"/>
                </a:solidFill>
                <a:latin typeface="Times"/>
                <a:ea typeface="+mn-ea"/>
                <a:cs typeface="Times"/>
              </a:defRPr>
            </a:lvl1pPr>
            <a:lvl2pPr marL="457200" indent="0" algn="ctr" defTabSz="914400" rtl="0" eaLnBrk="1" latinLnBrk="0" hangingPunct="1">
              <a:lnSpc>
                <a:spcPct val="85000"/>
              </a:lnSpc>
              <a:spcBef>
                <a:spcPts val="1800"/>
              </a:spcBef>
              <a:spcAft>
                <a:spcPts val="432"/>
              </a:spcAft>
              <a:buFont typeface="Arial" panose="020B0604020202020204" pitchFamily="34" charset="0"/>
              <a:buNone/>
              <a:defRPr sz="2000" kern="1200" cap="all" spc="50">
                <a:solidFill>
                  <a:schemeClr val="accent1"/>
                </a:solidFill>
                <a:latin typeface="Arial Black"/>
                <a:ea typeface="+mn-ea"/>
                <a:cs typeface="Arial Black"/>
              </a:defRPr>
            </a:lvl2pPr>
            <a:lvl3pPr marL="914400" indent="0" algn="ctr" defTabSz="914400" rtl="0" eaLnBrk="1" latinLnBrk="0" hangingPunct="1">
              <a:lnSpc>
                <a:spcPct val="120000"/>
              </a:lnSpc>
              <a:spcBef>
                <a:spcPts val="0"/>
              </a:spcBef>
              <a:spcAft>
                <a:spcPts val="1200"/>
              </a:spcAft>
              <a:buFont typeface="Arial" panose="020B0604020202020204" pitchFamily="34" charset="0"/>
              <a:buNone/>
              <a:defRPr sz="1800" kern="1200" spc="-30">
                <a:solidFill>
                  <a:schemeClr val="tx1"/>
                </a:solidFill>
                <a:latin typeface="+mn-lt"/>
                <a:ea typeface="+mn-ea"/>
                <a:cs typeface="+mn-cs"/>
              </a:defRPr>
            </a:lvl3pPr>
            <a:lvl4pPr marL="1371600" indent="0" algn="ctr" defTabSz="914400" rtl="0" eaLnBrk="1" latinLnBrk="0" hangingPunct="1">
              <a:lnSpc>
                <a:spcPct val="120000"/>
              </a:lnSpc>
              <a:spcBef>
                <a:spcPts val="0"/>
              </a:spcBef>
              <a:spcAft>
                <a:spcPts val="1200"/>
              </a:spcAft>
              <a:buFont typeface="Lucida Grande"/>
              <a:buNone/>
              <a:defRPr sz="1600" kern="1200" spc="-30">
                <a:solidFill>
                  <a:schemeClr val="tx1"/>
                </a:solidFill>
                <a:latin typeface="+mn-lt"/>
                <a:ea typeface="+mn-ea"/>
                <a:cs typeface="+mn-cs"/>
              </a:defRPr>
            </a:lvl4pPr>
            <a:lvl5pPr marL="1828800" indent="0" algn="ctr" defTabSz="914400" rtl="0" eaLnBrk="1" latinLnBrk="0" hangingPunct="1">
              <a:lnSpc>
                <a:spcPct val="120000"/>
              </a:lnSpc>
              <a:spcBef>
                <a:spcPts val="0"/>
              </a:spcBef>
              <a:spcAft>
                <a:spcPts val="1200"/>
              </a:spcAft>
              <a:buSzPct val="80000"/>
              <a:buFont typeface="Lucida Grande"/>
              <a:buNone/>
              <a:defRPr sz="1600" kern="1200" spc="-3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latin typeface="+mn-lt"/>
              </a:rPr>
              <a:t>Delaware Trust Conference</a:t>
            </a:r>
            <a:br>
              <a:rPr lang="en-US" sz="1800" dirty="0">
                <a:latin typeface="+mn-lt"/>
              </a:rPr>
            </a:br>
            <a:r>
              <a:rPr lang="en-US" sz="1800" dirty="0">
                <a:latin typeface="+mn-lt"/>
              </a:rPr>
              <a:t>October 28, 2024</a:t>
            </a:r>
            <a:br>
              <a:rPr lang="en-US" sz="1800" dirty="0">
                <a:latin typeface="+mn-lt"/>
              </a:rPr>
            </a:br>
            <a:r>
              <a:rPr lang="en-US" sz="1800" dirty="0">
                <a:latin typeface="+mn-lt"/>
              </a:rPr>
              <a:t>Wilmington, Delaware</a:t>
            </a:r>
          </a:p>
        </p:txBody>
      </p:sp>
      <p:sp>
        <p:nvSpPr>
          <p:cNvPr id="3" name="TextBox 2">
            <a:extLst>
              <a:ext uri="{FF2B5EF4-FFF2-40B4-BE49-F238E27FC236}">
                <a16:creationId xmlns:a16="http://schemas.microsoft.com/office/drawing/2014/main" id="{720D4E4A-F4BD-73BC-D1B4-F8E9A3159DED}"/>
              </a:ext>
            </a:extLst>
          </p:cNvPr>
          <p:cNvSpPr txBox="1"/>
          <p:nvPr/>
        </p:nvSpPr>
        <p:spPr>
          <a:xfrm>
            <a:off x="666355" y="6390715"/>
            <a:ext cx="1387367" cy="251990"/>
          </a:xfrm>
          <a:prstGeom prst="rect">
            <a:avLst/>
          </a:prstGeom>
          <a:noFill/>
        </p:spPr>
        <p:txBody>
          <a:bodyPr wrap="none" lIns="0" tIns="0" rIns="0" bIns="0" rtlCol="0">
            <a:noAutofit/>
          </a:bodyPr>
          <a:lstStyle/>
          <a:p>
            <a:pPr>
              <a:lnSpc>
                <a:spcPct val="120000"/>
              </a:lnSpc>
            </a:pPr>
            <a:r>
              <a:rPr lang="en-US" sz="1050" spc="-30"/>
              <a:t>24060381v3 9.16..2024</a:t>
            </a:r>
            <a:endParaRPr lang="en-US" sz="1050" spc="-30" dirty="0"/>
          </a:p>
        </p:txBody>
      </p:sp>
      <p:pic>
        <p:nvPicPr>
          <p:cNvPr id="6" name="Picture 5">
            <a:extLst>
              <a:ext uri="{FF2B5EF4-FFF2-40B4-BE49-F238E27FC236}">
                <a16:creationId xmlns:a16="http://schemas.microsoft.com/office/drawing/2014/main" id="{B48267AF-0897-496B-8AFD-028275001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5071" y="207581"/>
            <a:ext cx="1810955" cy="1043267"/>
          </a:xfrm>
          <a:prstGeom prst="rect">
            <a:avLst/>
          </a:prstGeom>
        </p:spPr>
      </p:pic>
      <p:pic>
        <p:nvPicPr>
          <p:cNvPr id="7" name="Picture 6">
            <a:extLst>
              <a:ext uri="{FF2B5EF4-FFF2-40B4-BE49-F238E27FC236}">
                <a16:creationId xmlns:a16="http://schemas.microsoft.com/office/drawing/2014/main" id="{AF8576E6-E21E-40F0-8501-8D9CD17C6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4323" y="551037"/>
            <a:ext cx="2306638" cy="702804"/>
          </a:xfrm>
          <a:prstGeom prst="rect">
            <a:avLst/>
          </a:prstGeom>
        </p:spPr>
      </p:pic>
      <p:pic>
        <p:nvPicPr>
          <p:cNvPr id="8" name="Picture 7">
            <a:extLst>
              <a:ext uri="{FF2B5EF4-FFF2-40B4-BE49-F238E27FC236}">
                <a16:creationId xmlns:a16="http://schemas.microsoft.com/office/drawing/2014/main" id="{32BE3245-06E8-4769-9042-0079C47C50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0136" y="661470"/>
            <a:ext cx="2948228" cy="392540"/>
          </a:xfrm>
          <a:prstGeom prst="rect">
            <a:avLst/>
          </a:prstGeom>
        </p:spPr>
      </p:pic>
      <p:pic>
        <p:nvPicPr>
          <p:cNvPr id="9" name="Picture 8">
            <a:extLst>
              <a:ext uri="{FF2B5EF4-FFF2-40B4-BE49-F238E27FC236}">
                <a16:creationId xmlns:a16="http://schemas.microsoft.com/office/drawing/2014/main" id="{67812F8A-0A30-5998-06FA-0618C9C068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439" y="3688080"/>
            <a:ext cx="3314675" cy="2987040"/>
          </a:xfrm>
          <a:prstGeom prst="rect">
            <a:avLst/>
          </a:prstGeom>
        </p:spPr>
      </p:pic>
    </p:spTree>
    <p:extLst>
      <p:ext uri="{BB962C8B-B14F-4D97-AF65-F5344CB8AC3E}">
        <p14:creationId xmlns:p14="http://schemas.microsoft.com/office/powerpoint/2010/main" val="36913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6000" spc="-150" dirty="0"/>
              <a:t>Providing for the Benefit of the Beneficiary</a:t>
            </a:r>
          </a:p>
        </p:txBody>
      </p:sp>
      <p:sp>
        <p:nvSpPr>
          <p:cNvPr id="7" name="Text Placeholder 6"/>
          <p:cNvSpPr>
            <a:spLocks noGrp="1"/>
          </p:cNvSpPr>
          <p:nvPr>
            <p:ph type="body" idx="1"/>
          </p:nvPr>
        </p:nvSpPr>
        <p:spPr/>
        <p:txBody>
          <a:bodyPr/>
          <a:lstStyle/>
          <a:p>
            <a:r>
              <a:rPr lang="en-US" spc="0" dirty="0">
                <a:latin typeface="+mn-lt"/>
              </a:rPr>
              <a:t>Notices, accounts, representation</a:t>
            </a:r>
          </a:p>
        </p:txBody>
      </p:sp>
      <p:sp>
        <p:nvSpPr>
          <p:cNvPr id="4" name="Footer Placeholder 3"/>
          <p:cNvSpPr>
            <a:spLocks noGrp="1"/>
          </p:cNvSpPr>
          <p:nvPr>
            <p:ph type="ftr" sz="quarter" idx="11"/>
          </p:nvPr>
        </p:nvSpPr>
        <p:spPr/>
        <p:txBody>
          <a:bodyPr/>
          <a:lstStyle/>
          <a:p>
            <a:r>
              <a:rPr lang="en-GB" dirty="0"/>
              <a:t>© 2024 Levenfeld Pearlstein, LLC, Morris Nichols Arsht &amp; </a:t>
            </a:r>
            <a:r>
              <a:rPr lang="en-GB" dirty="0" err="1"/>
              <a:t>Tunnell</a:t>
            </a:r>
            <a:r>
              <a:rPr lang="en-GB" dirty="0"/>
              <a:t> Greenleaf Trust, and Gordon, </a:t>
            </a:r>
            <a:r>
              <a:rPr lang="en-GB" dirty="0" err="1"/>
              <a:t>Fournarius</a:t>
            </a:r>
            <a:r>
              <a:rPr lang="en-GB" dirty="0"/>
              <a:t> &amp; </a:t>
            </a:r>
            <a:r>
              <a:rPr lang="en-GB" dirty="0" err="1"/>
              <a:t>Marmmarella</a:t>
            </a:r>
            <a:r>
              <a:rPr lang="en-GB" dirty="0"/>
              <a:t>, P.A.</a:t>
            </a:r>
          </a:p>
          <a:p>
            <a:endParaRPr lang="en-GB" dirty="0"/>
          </a:p>
        </p:txBody>
      </p:sp>
      <p:sp>
        <p:nvSpPr>
          <p:cNvPr id="5" name="Slide Number Placeholder 4"/>
          <p:cNvSpPr>
            <a:spLocks noGrp="1"/>
          </p:cNvSpPr>
          <p:nvPr>
            <p:ph type="sldNum" sz="quarter" idx="12"/>
          </p:nvPr>
        </p:nvSpPr>
        <p:spPr/>
        <p:txBody>
          <a:bodyPr/>
          <a:lstStyle/>
          <a:p>
            <a:fld id="{6D268EC6-F668-460A-907C-E9180B3BA416}" type="slidenum">
              <a:rPr lang="en-GB" smtClean="0"/>
              <a:pPr/>
              <a:t>10</a:t>
            </a:fld>
            <a:endParaRPr lang="en-GB"/>
          </a:p>
        </p:txBody>
      </p:sp>
      <p:pic>
        <p:nvPicPr>
          <p:cNvPr id="8" name="Picture 7">
            <a:extLst>
              <a:ext uri="{FF2B5EF4-FFF2-40B4-BE49-F238E27FC236}">
                <a16:creationId xmlns:a16="http://schemas.microsoft.com/office/drawing/2014/main" id="{C9133509-6587-4DCF-9570-152D3248C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834" y="6061477"/>
            <a:ext cx="1080399" cy="329184"/>
          </a:xfrm>
          <a:prstGeom prst="rect">
            <a:avLst/>
          </a:prstGeom>
        </p:spPr>
      </p:pic>
      <p:pic>
        <p:nvPicPr>
          <p:cNvPr id="9" name="Picture 8">
            <a:extLst>
              <a:ext uri="{FF2B5EF4-FFF2-40B4-BE49-F238E27FC236}">
                <a16:creationId xmlns:a16="http://schemas.microsoft.com/office/drawing/2014/main" id="{A79170E5-1B89-473F-B5CE-DE349E992B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0" name="Picture 9">
            <a:extLst>
              <a:ext uri="{FF2B5EF4-FFF2-40B4-BE49-F238E27FC236}">
                <a16:creationId xmlns:a16="http://schemas.microsoft.com/office/drawing/2014/main" id="{1DB6AEA2-AFB5-4260-B96B-C6C8FA8D1E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157013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EFBE-2156-E5B7-B825-569A92C154E2}"/>
              </a:ext>
            </a:extLst>
          </p:cNvPr>
          <p:cNvSpPr>
            <a:spLocks noGrp="1"/>
          </p:cNvSpPr>
          <p:nvPr>
            <p:ph type="title"/>
          </p:nvPr>
        </p:nvSpPr>
        <p:spPr>
          <a:xfrm>
            <a:off x="809870" y="472690"/>
            <a:ext cx="10588752" cy="473075"/>
          </a:xfrm>
        </p:spPr>
        <p:txBody>
          <a:bodyPr/>
          <a:lstStyle/>
          <a:p>
            <a:r>
              <a:rPr lang="en-US" sz="3200" dirty="0"/>
              <a:t>Providing for the Benefit of the Beneficiary</a:t>
            </a:r>
          </a:p>
        </p:txBody>
      </p:sp>
      <p:graphicFrame>
        <p:nvGraphicFramePr>
          <p:cNvPr id="6" name="Content Placeholder 5">
            <a:extLst>
              <a:ext uri="{FF2B5EF4-FFF2-40B4-BE49-F238E27FC236}">
                <a16:creationId xmlns:a16="http://schemas.microsoft.com/office/drawing/2014/main" id="{BF65142D-2EC5-A6FF-1DD7-611FAC2BE7DC}"/>
              </a:ext>
            </a:extLst>
          </p:cNvPr>
          <p:cNvGraphicFramePr>
            <a:graphicFrameLocks noGrp="1"/>
          </p:cNvGraphicFramePr>
          <p:nvPr>
            <p:ph idx="1"/>
          </p:nvPr>
        </p:nvGraphicFramePr>
        <p:xfrm>
          <a:off x="809870" y="1088993"/>
          <a:ext cx="10832288" cy="4792823"/>
        </p:xfrm>
        <a:graphic>
          <a:graphicData uri="http://schemas.openxmlformats.org/drawingml/2006/table">
            <a:tbl>
              <a:tblPr firstRow="1" bandRow="1">
                <a:tableStyleId>{5C22544A-7EE6-4342-B048-85BDC9FD1C3A}</a:tableStyleId>
              </a:tblPr>
              <a:tblGrid>
                <a:gridCol w="2404872">
                  <a:extLst>
                    <a:ext uri="{9D8B030D-6E8A-4147-A177-3AD203B41FA5}">
                      <a16:colId xmlns:a16="http://schemas.microsoft.com/office/drawing/2014/main" val="480267471"/>
                    </a:ext>
                  </a:extLst>
                </a:gridCol>
                <a:gridCol w="1904754">
                  <a:extLst>
                    <a:ext uri="{9D8B030D-6E8A-4147-A177-3AD203B41FA5}">
                      <a16:colId xmlns:a16="http://schemas.microsoft.com/office/drawing/2014/main" val="1475401669"/>
                    </a:ext>
                  </a:extLst>
                </a:gridCol>
                <a:gridCol w="2050870">
                  <a:extLst>
                    <a:ext uri="{9D8B030D-6E8A-4147-A177-3AD203B41FA5}">
                      <a16:colId xmlns:a16="http://schemas.microsoft.com/office/drawing/2014/main" val="2856380325"/>
                    </a:ext>
                  </a:extLst>
                </a:gridCol>
                <a:gridCol w="2165713">
                  <a:extLst>
                    <a:ext uri="{9D8B030D-6E8A-4147-A177-3AD203B41FA5}">
                      <a16:colId xmlns:a16="http://schemas.microsoft.com/office/drawing/2014/main" val="1457577290"/>
                    </a:ext>
                  </a:extLst>
                </a:gridCol>
                <a:gridCol w="2306079">
                  <a:extLst>
                    <a:ext uri="{9D8B030D-6E8A-4147-A177-3AD203B41FA5}">
                      <a16:colId xmlns:a16="http://schemas.microsoft.com/office/drawing/2014/main" val="241671440"/>
                    </a:ext>
                  </a:extLst>
                </a:gridCol>
              </a:tblGrid>
              <a:tr h="568746">
                <a:tc>
                  <a:txBody>
                    <a:bodyPr/>
                    <a:lstStyle/>
                    <a:p>
                      <a:endParaRPr lang="en-US"/>
                    </a:p>
                  </a:txBody>
                  <a:tcPr anchor="ctr"/>
                </a:tc>
                <a:tc>
                  <a:txBody>
                    <a:bodyPr/>
                    <a:lstStyle/>
                    <a:p>
                      <a:r>
                        <a:rPr lang="en-US" dirty="0"/>
                        <a:t>Delaware</a:t>
                      </a:r>
                    </a:p>
                  </a:txBody>
                  <a:tcPr anchor="ctr"/>
                </a:tc>
                <a:tc>
                  <a:txBody>
                    <a:bodyPr/>
                    <a:lstStyle/>
                    <a:p>
                      <a:r>
                        <a:rPr lang="en-US" dirty="0"/>
                        <a:t>Uniform</a:t>
                      </a:r>
                      <a:r>
                        <a:rPr lang="en-US" baseline="0" dirty="0"/>
                        <a:t> Trust Code</a:t>
                      </a:r>
                      <a:endParaRPr lang="en-US" dirty="0"/>
                    </a:p>
                  </a:txBody>
                  <a:tcPr anchor="ctr"/>
                </a:tc>
                <a:tc>
                  <a:txBody>
                    <a:bodyPr/>
                    <a:lstStyle/>
                    <a:p>
                      <a:r>
                        <a:rPr lang="en-US" dirty="0"/>
                        <a:t>Illinois Trust Code</a:t>
                      </a:r>
                    </a:p>
                  </a:txBody>
                  <a:tcPr anchor="ctr"/>
                </a:tc>
                <a:tc>
                  <a:txBody>
                    <a:bodyPr/>
                    <a:lstStyle/>
                    <a:p>
                      <a:r>
                        <a:rPr lang="en-US" dirty="0"/>
                        <a:t>Michigan Trust Code</a:t>
                      </a:r>
                    </a:p>
                  </a:txBody>
                  <a:tcPr anchor="ctr"/>
                </a:tc>
                <a:extLst>
                  <a:ext uri="{0D108BD9-81ED-4DB2-BD59-A6C34878D82A}">
                    <a16:rowId xmlns:a16="http://schemas.microsoft.com/office/drawing/2014/main" val="3794777700"/>
                  </a:ext>
                </a:extLst>
              </a:tr>
              <a:tr h="568746">
                <a:tc>
                  <a:txBody>
                    <a:bodyPr/>
                    <a:lstStyle/>
                    <a:p>
                      <a:r>
                        <a:rPr lang="en-US" sz="1600" b="1" dirty="0"/>
                        <a:t>Duty to Inform</a:t>
                      </a:r>
                    </a:p>
                  </a:txBody>
                  <a:tcPr anchor="ctr"/>
                </a:tc>
                <a:tc>
                  <a:txBody>
                    <a:bodyPr/>
                    <a:lstStyle/>
                    <a:p>
                      <a:r>
                        <a:rPr lang="en-US" dirty="0"/>
                        <a:t>Common Law (</a:t>
                      </a:r>
                      <a:r>
                        <a:rPr lang="en-US" i="1" dirty="0"/>
                        <a:t>see</a:t>
                      </a:r>
                      <a:r>
                        <a:rPr lang="en-US" dirty="0"/>
                        <a:t> </a:t>
                      </a:r>
                      <a:r>
                        <a:rPr lang="en-US" i="1" dirty="0"/>
                        <a:t>McNeil</a:t>
                      </a:r>
                      <a:r>
                        <a:rPr lang="en-US" dirty="0"/>
                        <a:t>)</a:t>
                      </a:r>
                    </a:p>
                  </a:txBody>
                  <a:tcPr anchor="ctr"/>
                </a:tc>
                <a:tc>
                  <a:txBody>
                    <a:bodyPr/>
                    <a:lstStyle/>
                    <a:p>
                      <a:r>
                        <a:rPr lang="en-US" dirty="0"/>
                        <a:t>§ 813</a:t>
                      </a:r>
                    </a:p>
                    <a:p>
                      <a:endParaRPr lang="en-US" dirty="0"/>
                    </a:p>
                  </a:txBody>
                  <a:tcPr anchor="ctr"/>
                </a:tc>
                <a:tc>
                  <a:txBody>
                    <a:bodyPr/>
                    <a:lstStyle/>
                    <a:p>
                      <a:r>
                        <a:rPr lang="en-US" dirty="0"/>
                        <a:t>§§</a:t>
                      </a:r>
                      <a:r>
                        <a:rPr lang="en-US" baseline="0" dirty="0"/>
                        <a:t> 813.1, 813.2</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200" dirty="0">
                          <a:solidFill>
                            <a:schemeClr val="dk1"/>
                          </a:solidFill>
                          <a:latin typeface="+mn-lt"/>
                          <a:ea typeface="+mn-ea"/>
                          <a:cs typeface="Arial"/>
                        </a:rPr>
                        <a:t>§ 700.7814</a:t>
                      </a:r>
                    </a:p>
                    <a:p>
                      <a:endParaRPr lang="en-US" dirty="0"/>
                    </a:p>
                  </a:txBody>
                  <a:tcPr anchor="ctr"/>
                </a:tc>
                <a:extLst>
                  <a:ext uri="{0D108BD9-81ED-4DB2-BD59-A6C34878D82A}">
                    <a16:rowId xmlns:a16="http://schemas.microsoft.com/office/drawing/2014/main" val="353004589"/>
                  </a:ext>
                </a:extLst>
              </a:tr>
              <a:tr h="812494">
                <a:tc>
                  <a:txBody>
                    <a:bodyPr/>
                    <a:lstStyle/>
                    <a:p>
                      <a:r>
                        <a:rPr lang="en-US" sz="1600" b="1" dirty="0"/>
                        <a:t>Silent Trusts</a:t>
                      </a:r>
                    </a:p>
                  </a:txBody>
                  <a:tcPr anchor="ctr"/>
                </a:tc>
                <a:tc>
                  <a:txBody>
                    <a:bodyPr/>
                    <a:lstStyle/>
                    <a:p>
                      <a:r>
                        <a:rPr lang="en-US" dirty="0"/>
                        <a:t>12 Del. C. § 3303(c)</a:t>
                      </a:r>
                    </a:p>
                    <a:p>
                      <a:endParaRPr lang="en-US" dirty="0"/>
                    </a:p>
                  </a:txBody>
                  <a:tcPr anchor="ctr"/>
                </a:tc>
                <a:tc>
                  <a:txBody>
                    <a:bodyPr/>
                    <a:lstStyle/>
                    <a:p>
                      <a:r>
                        <a:rPr lang="en-US" dirty="0"/>
                        <a:t>§ 105(b)(8)-(9)</a:t>
                      </a:r>
                    </a:p>
                    <a:p>
                      <a:endParaRPr lang="en-US" dirty="0"/>
                    </a:p>
                  </a:txBody>
                  <a:tcPr anchor="ctr"/>
                </a:tc>
                <a:tc>
                  <a:txBody>
                    <a:bodyPr/>
                    <a:lstStyle/>
                    <a:p>
                      <a:r>
                        <a:rPr lang="en-US" dirty="0"/>
                        <a:t>§ 105(b)(10)-(12)</a:t>
                      </a:r>
                    </a:p>
                    <a:p>
                      <a:r>
                        <a:rPr lang="en-US" dirty="0"/>
                        <a:t>(not permitted)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200" dirty="0">
                          <a:solidFill>
                            <a:schemeClr val="dk1"/>
                          </a:solidFill>
                          <a:latin typeface="+mn-lt"/>
                          <a:ea typeface="+mn-ea"/>
                          <a:cs typeface="Arial"/>
                        </a:rPr>
                        <a:t>§ 700.7409(a)</a:t>
                      </a:r>
                    </a:p>
                    <a:p>
                      <a:endParaRPr lang="en-US" dirty="0"/>
                    </a:p>
                  </a:txBody>
                  <a:tcPr anchor="ctr"/>
                </a:tc>
                <a:extLst>
                  <a:ext uri="{0D108BD9-81ED-4DB2-BD59-A6C34878D82A}">
                    <a16:rowId xmlns:a16="http://schemas.microsoft.com/office/drawing/2014/main" val="3166868116"/>
                  </a:ext>
                </a:extLst>
              </a:tr>
              <a:tr h="568746">
                <a:tc>
                  <a:txBody>
                    <a:bodyPr/>
                    <a:lstStyle/>
                    <a:p>
                      <a:r>
                        <a:rPr lang="en-US" sz="1600" b="1" dirty="0"/>
                        <a:t>Designated Representatives</a:t>
                      </a:r>
                    </a:p>
                  </a:txBody>
                  <a:tcPr anchor="ctr"/>
                </a:tc>
                <a:tc>
                  <a:txBody>
                    <a:bodyPr/>
                    <a:lstStyle/>
                    <a:p>
                      <a:r>
                        <a:rPr lang="en-US" dirty="0"/>
                        <a:t>12 Del. C. §§ 3303(d), 3339</a:t>
                      </a:r>
                    </a:p>
                  </a:txBody>
                  <a:tcPr anchor="ctr"/>
                </a:tc>
                <a:tc>
                  <a:txBody>
                    <a:bodyPr/>
                    <a:lstStyle/>
                    <a:p>
                      <a:r>
                        <a:rPr lang="en-US" dirty="0"/>
                        <a:t>Art. 3</a:t>
                      </a:r>
                    </a:p>
                  </a:txBody>
                  <a:tcPr anchor="ctr"/>
                </a:tc>
                <a:tc>
                  <a:txBody>
                    <a:bodyPr/>
                    <a:lstStyle/>
                    <a:p>
                      <a:r>
                        <a:rPr lang="en-US" dirty="0"/>
                        <a:t>§ 307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200" dirty="0">
                          <a:solidFill>
                            <a:schemeClr val="dk1"/>
                          </a:solidFill>
                          <a:latin typeface="+mn-lt"/>
                          <a:ea typeface="+mn-ea"/>
                          <a:cs typeface="Arial"/>
                        </a:rPr>
                        <a:t>N/A</a:t>
                      </a:r>
                    </a:p>
                  </a:txBody>
                  <a:tcPr anchor="ctr"/>
                </a:tc>
                <a:extLst>
                  <a:ext uri="{0D108BD9-81ED-4DB2-BD59-A6C34878D82A}">
                    <a16:rowId xmlns:a16="http://schemas.microsoft.com/office/drawing/2014/main" val="641086446"/>
                  </a:ext>
                </a:extLst>
              </a:tr>
              <a:tr h="812494">
                <a:tc>
                  <a:txBody>
                    <a:bodyPr/>
                    <a:lstStyle/>
                    <a:p>
                      <a:r>
                        <a:rPr lang="en-US" sz="1600" b="1" dirty="0"/>
                        <a:t>Virtual Representation</a:t>
                      </a:r>
                    </a:p>
                  </a:txBody>
                  <a:tcPr anchor="ctr"/>
                </a:tc>
                <a:tc>
                  <a:txBody>
                    <a:bodyPr/>
                    <a:lstStyle/>
                    <a:p>
                      <a:r>
                        <a:rPr lang="en-US" dirty="0"/>
                        <a:t>12 Del. C. § 3547</a:t>
                      </a:r>
                    </a:p>
                    <a:p>
                      <a:endParaRPr lang="en-US" dirty="0"/>
                    </a:p>
                  </a:txBody>
                  <a:tcPr anchor="ctr"/>
                </a:tc>
                <a:tc>
                  <a:txBody>
                    <a:bodyPr/>
                    <a:lstStyle/>
                    <a:p>
                      <a:r>
                        <a:rPr lang="en-US" dirty="0"/>
                        <a:t>§ 304</a:t>
                      </a:r>
                    </a:p>
                    <a:p>
                      <a:endParaRPr lang="en-US" dirty="0"/>
                    </a:p>
                  </a:txBody>
                  <a:tcPr anchor="ctr"/>
                </a:tc>
                <a:tc>
                  <a:txBody>
                    <a:bodyPr/>
                    <a:lstStyle/>
                    <a:p>
                      <a:r>
                        <a:rPr lang="en-US" dirty="0"/>
                        <a:t>§ 304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200" dirty="0">
                          <a:solidFill>
                            <a:schemeClr val="dk1"/>
                          </a:solidFill>
                          <a:latin typeface="+mn-lt"/>
                          <a:ea typeface="+mn-ea"/>
                          <a:cs typeface="Arial"/>
                        </a:rPr>
                        <a:t>§ 700.7304</a:t>
                      </a:r>
                    </a:p>
                    <a:p>
                      <a:endParaRPr lang="en-US" dirty="0"/>
                    </a:p>
                  </a:txBody>
                  <a:tcPr anchor="ctr"/>
                </a:tc>
                <a:extLst>
                  <a:ext uri="{0D108BD9-81ED-4DB2-BD59-A6C34878D82A}">
                    <a16:rowId xmlns:a16="http://schemas.microsoft.com/office/drawing/2014/main" val="3112269306"/>
                  </a:ext>
                </a:extLst>
              </a:tr>
              <a:tr h="1043783">
                <a:tc>
                  <a:txBody>
                    <a:bodyPr/>
                    <a:lstStyle/>
                    <a:p>
                      <a:r>
                        <a:rPr lang="en-US" sz="1600" b="1" dirty="0"/>
                        <a:t>Beneficiary Well-Being Trust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 Del. C. § 3345</a:t>
                      </a:r>
                    </a:p>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483550066"/>
                  </a:ext>
                </a:extLst>
              </a:tr>
            </a:tbl>
          </a:graphicData>
        </a:graphic>
      </p:graphicFrame>
      <p:sp>
        <p:nvSpPr>
          <p:cNvPr id="4" name="Footer Placeholder 3">
            <a:extLst>
              <a:ext uri="{FF2B5EF4-FFF2-40B4-BE49-F238E27FC236}">
                <a16:creationId xmlns:a16="http://schemas.microsoft.com/office/drawing/2014/main" id="{08A883C4-CC08-F3BF-3AF9-DF9EE050B29F}"/>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10" normalizeH="0" baseline="0" noProof="0" dirty="0">
                <a:ln>
                  <a:noFill/>
                </a:ln>
                <a:solidFill>
                  <a:prstClr val="black"/>
                </a:solidFill>
                <a:effectLst/>
                <a:uLnTx/>
                <a:uFillTx/>
                <a:latin typeface="Arial"/>
                <a:ea typeface="+mn-ea"/>
                <a:cs typeface="+mn-cs"/>
              </a:rPr>
              <a:t>© 2024 Levenfeld Pearlstein, LLC, Morris Nichols Arsht &amp; </a:t>
            </a:r>
            <a:r>
              <a:rPr kumimoji="0" lang="en-GB" sz="1000" b="0" i="0" u="none" strike="noStrike" kern="0" cap="none" spc="-10" normalizeH="0" baseline="0" noProof="0" dirty="0" err="1">
                <a:ln>
                  <a:noFill/>
                </a:ln>
                <a:solidFill>
                  <a:prstClr val="black"/>
                </a:solidFill>
                <a:effectLst/>
                <a:uLnTx/>
                <a:uFillTx/>
                <a:latin typeface="Arial"/>
                <a:ea typeface="+mn-ea"/>
                <a:cs typeface="+mn-cs"/>
              </a:rPr>
              <a:t>Tunnell</a:t>
            </a:r>
            <a:r>
              <a:rPr kumimoji="0" lang="en-GB" sz="1000" b="0" i="0" u="none" strike="noStrike" kern="0" cap="none" spc="-10" normalizeH="0" baseline="0" noProof="0" dirty="0">
                <a:ln>
                  <a:noFill/>
                </a:ln>
                <a:solidFill>
                  <a:prstClr val="black"/>
                </a:solidFill>
                <a:effectLst/>
                <a:uLnTx/>
                <a:uFillTx/>
                <a:latin typeface="Arial"/>
                <a:ea typeface="+mn-ea"/>
                <a:cs typeface="+mn-cs"/>
              </a:rPr>
              <a:t> Greenleaf Trust, and Gordon, </a:t>
            </a:r>
            <a:r>
              <a:rPr kumimoji="0" lang="en-GB" sz="1000" b="0" i="0" u="none" strike="noStrike" kern="0" cap="none" spc="-10" normalizeH="0" baseline="0" noProof="0" dirty="0" err="1">
                <a:ln>
                  <a:noFill/>
                </a:ln>
                <a:solidFill>
                  <a:prstClr val="black"/>
                </a:solidFill>
                <a:effectLst/>
                <a:uLnTx/>
                <a:uFillTx/>
                <a:latin typeface="Arial"/>
                <a:ea typeface="+mn-ea"/>
                <a:cs typeface="+mn-cs"/>
              </a:rPr>
              <a:t>Fournarius</a:t>
            </a:r>
            <a:r>
              <a:rPr kumimoji="0" lang="en-GB" sz="1000" b="0" i="0" u="none" strike="noStrike" kern="0" cap="none" spc="-10" normalizeH="0" baseline="0" noProof="0" dirty="0">
                <a:ln>
                  <a:noFill/>
                </a:ln>
                <a:solidFill>
                  <a:prstClr val="black"/>
                </a:solidFill>
                <a:effectLst/>
                <a:uLnTx/>
                <a:uFillTx/>
                <a:latin typeface="Arial"/>
                <a:ea typeface="+mn-ea"/>
                <a:cs typeface="+mn-cs"/>
              </a:rPr>
              <a:t> &amp; </a:t>
            </a:r>
            <a:r>
              <a:rPr kumimoji="0" lang="en-GB" sz="1000" b="0" i="0" u="none" strike="noStrike" kern="0" cap="none" spc="-10" normalizeH="0" baseline="0" noProof="0" dirty="0" err="1">
                <a:ln>
                  <a:noFill/>
                </a:ln>
                <a:solidFill>
                  <a:prstClr val="black"/>
                </a:solidFill>
                <a:effectLst/>
                <a:uLnTx/>
                <a:uFillTx/>
                <a:latin typeface="Arial"/>
                <a:ea typeface="+mn-ea"/>
                <a:cs typeface="+mn-cs"/>
              </a:rPr>
              <a:t>Marmmarella</a:t>
            </a:r>
            <a:r>
              <a:rPr kumimoji="0" lang="en-GB" sz="1000" b="0" i="0" u="none" strike="noStrike" kern="0" cap="none" spc="-10" normalizeH="0" baseline="0" noProof="0" dirty="0">
                <a:ln>
                  <a:noFill/>
                </a:ln>
                <a:solidFill>
                  <a:prstClr val="black"/>
                </a:solidFill>
                <a:effectLst/>
                <a:uLnTx/>
                <a:uFillTx/>
                <a:latin typeface="Arial"/>
                <a:ea typeface="+mn-ea"/>
                <a:cs typeface="+mn-cs"/>
              </a:rPr>
              <a:t>, P.A.</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1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F57974D2-45FA-3B99-0F49-B669E5E5E32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68EC6-F668-460A-907C-E9180B3BA416}" type="slidenum">
              <a:rPr kumimoji="0" lang="en-GB" sz="10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000" b="1" i="0" u="none" strike="noStrike" kern="1200" cap="none" spc="0" normalizeH="0" baseline="0" noProof="0">
              <a:ln>
                <a:noFill/>
              </a:ln>
              <a:solidFill>
                <a:prstClr val="black"/>
              </a:solidFill>
              <a:effectLst/>
              <a:uLnTx/>
              <a:uFillTx/>
              <a:latin typeface="Arial"/>
              <a:ea typeface="+mn-ea"/>
              <a:cs typeface="+mn-cs"/>
            </a:endParaRPr>
          </a:p>
        </p:txBody>
      </p:sp>
      <p:pic>
        <p:nvPicPr>
          <p:cNvPr id="8" name="Picture 7">
            <a:extLst>
              <a:ext uri="{FF2B5EF4-FFF2-40B4-BE49-F238E27FC236}">
                <a16:creationId xmlns:a16="http://schemas.microsoft.com/office/drawing/2014/main" id="{A4900E06-552A-49A2-87FD-FEAFFD5B1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833" y="5881835"/>
            <a:ext cx="847973" cy="488506"/>
          </a:xfrm>
          <a:prstGeom prst="rect">
            <a:avLst/>
          </a:prstGeom>
        </p:spPr>
      </p:pic>
      <p:pic>
        <p:nvPicPr>
          <p:cNvPr id="9" name="Picture 8">
            <a:extLst>
              <a:ext uri="{FF2B5EF4-FFF2-40B4-BE49-F238E27FC236}">
                <a16:creationId xmlns:a16="http://schemas.microsoft.com/office/drawing/2014/main" id="{C0D963F8-49AE-46DF-A23F-629621DDEF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0" name="Picture 9">
            <a:extLst>
              <a:ext uri="{FF2B5EF4-FFF2-40B4-BE49-F238E27FC236}">
                <a16:creationId xmlns:a16="http://schemas.microsoft.com/office/drawing/2014/main" id="{3B08F6D0-5752-4A2B-ACAE-0D37E826B4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2135550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9E22-3743-30EC-6638-9964BE75B0C6}"/>
              </a:ext>
            </a:extLst>
          </p:cNvPr>
          <p:cNvSpPr>
            <a:spLocks noGrp="1"/>
          </p:cNvSpPr>
          <p:nvPr>
            <p:ph type="title"/>
          </p:nvPr>
        </p:nvSpPr>
        <p:spPr>
          <a:xfrm>
            <a:off x="801624" y="737400"/>
            <a:ext cx="10588752" cy="473075"/>
          </a:xfrm>
        </p:spPr>
        <p:txBody>
          <a:bodyPr/>
          <a:lstStyle/>
          <a:p>
            <a:r>
              <a:rPr lang="en-US" sz="3200" dirty="0"/>
              <a:t>Duty to Inform</a:t>
            </a:r>
          </a:p>
        </p:txBody>
      </p:sp>
      <p:sp>
        <p:nvSpPr>
          <p:cNvPr id="3" name="Content Placeholder 2">
            <a:extLst>
              <a:ext uri="{FF2B5EF4-FFF2-40B4-BE49-F238E27FC236}">
                <a16:creationId xmlns:a16="http://schemas.microsoft.com/office/drawing/2014/main" id="{1235EA5F-ACF6-5C93-5330-B5CA19687C97}"/>
              </a:ext>
            </a:extLst>
          </p:cNvPr>
          <p:cNvSpPr>
            <a:spLocks noGrp="1"/>
          </p:cNvSpPr>
          <p:nvPr>
            <p:ph idx="1"/>
          </p:nvPr>
        </p:nvSpPr>
        <p:spPr>
          <a:xfrm>
            <a:off x="804673" y="1632102"/>
            <a:ext cx="4665962" cy="4251960"/>
          </a:xfrm>
        </p:spPr>
        <p:txBody>
          <a:bodyPr/>
          <a:lstStyle/>
          <a:p>
            <a:pPr>
              <a:lnSpc>
                <a:spcPct val="100000"/>
              </a:lnSpc>
            </a:pPr>
            <a:r>
              <a:rPr lang="en-US" sz="2200" dirty="0">
                <a:solidFill>
                  <a:srgbClr val="FF0000"/>
                </a:solidFill>
                <a:latin typeface="+mn-lt"/>
                <a:cs typeface="Times" panose="02020603050405020304" pitchFamily="18" charset="0"/>
              </a:rPr>
              <a:t>Delaware</a:t>
            </a:r>
          </a:p>
          <a:p>
            <a:pPr algn="just">
              <a:lnSpc>
                <a:spcPct val="100000"/>
              </a:lnSpc>
              <a:spcBef>
                <a:spcPts val="0"/>
              </a:spcBef>
              <a:spcAft>
                <a:spcPts val="0"/>
              </a:spcAft>
            </a:pPr>
            <a:r>
              <a:rPr lang="en-US" sz="2000" dirty="0">
                <a:latin typeface="+mn-lt"/>
              </a:rPr>
              <a:t>“A trustee has a duty to furnish information to a beneficiary upon reasonable request. Furthermore, even in the absence of a request for information, a trustee must communicate essential facts, such as the existence of the basic terms of the trust. That a person is a current beneficiary of a trust is indeed an essential fact.” </a:t>
            </a:r>
            <a:r>
              <a:rPr lang="en-US" sz="2000" u="sng" dirty="0">
                <a:latin typeface="+mn-lt"/>
              </a:rPr>
              <a:t>McNeil v. McNeil</a:t>
            </a:r>
            <a:r>
              <a:rPr lang="en-US" sz="2000" dirty="0">
                <a:latin typeface="+mn-lt"/>
              </a:rPr>
              <a:t>, 798 A.2d 503 (Del. 2002).</a:t>
            </a:r>
          </a:p>
          <a:p>
            <a:pPr marL="457200" indent="-457200">
              <a:lnSpc>
                <a:spcPct val="100000"/>
              </a:lnSpc>
              <a:spcBef>
                <a:spcPts val="0"/>
              </a:spcBef>
              <a:spcAft>
                <a:spcPts val="0"/>
              </a:spcAft>
              <a:buFont typeface="Arial" panose="020B0604020202020204" pitchFamily="34" charset="0"/>
              <a:buChar char="•"/>
            </a:pPr>
            <a:endParaRPr lang="en-US" sz="2800" dirty="0">
              <a:latin typeface="+mn-lt"/>
            </a:endParaRPr>
          </a:p>
          <a:p>
            <a:endParaRPr lang="en-US" sz="2400" dirty="0">
              <a:latin typeface="+mn-lt"/>
            </a:endParaRPr>
          </a:p>
        </p:txBody>
      </p:sp>
      <p:sp>
        <p:nvSpPr>
          <p:cNvPr id="4" name="Footer Placeholder 3">
            <a:extLst>
              <a:ext uri="{FF2B5EF4-FFF2-40B4-BE49-F238E27FC236}">
                <a16:creationId xmlns:a16="http://schemas.microsoft.com/office/drawing/2014/main" id="{92A96177-0083-5822-29EA-BF5C916417F4}"/>
              </a:ext>
            </a:extLst>
          </p:cNvPr>
          <p:cNvSpPr>
            <a:spLocks noGrp="1"/>
          </p:cNvSpPr>
          <p:nvPr>
            <p:ph type="ftr" sz="quarter" idx="11"/>
          </p:nvPr>
        </p:nvSpPr>
        <p:spPr/>
        <p:txBody>
          <a:bodyPr/>
          <a:lstStyle/>
          <a:p>
            <a:r>
              <a:rPr lang="en-GB" dirty="0"/>
              <a:t>© 2024 Levenfeld Pearlstein, LLC, Morris Nichols Arsht &amp; </a:t>
            </a:r>
            <a:r>
              <a:rPr lang="en-GB" dirty="0" err="1"/>
              <a:t>Tunnell</a:t>
            </a:r>
            <a:r>
              <a:rPr lang="en-GB" dirty="0"/>
              <a:t> Greenleaf Trust, and Gordon, </a:t>
            </a:r>
            <a:r>
              <a:rPr lang="en-GB" dirty="0" err="1"/>
              <a:t>Fournarius</a:t>
            </a:r>
            <a:r>
              <a:rPr lang="en-GB" dirty="0"/>
              <a:t> &amp; </a:t>
            </a:r>
            <a:r>
              <a:rPr lang="en-GB" dirty="0" err="1"/>
              <a:t>Marmmarella</a:t>
            </a:r>
            <a:r>
              <a:rPr lang="en-GB" dirty="0"/>
              <a:t>, P.A.</a:t>
            </a:r>
          </a:p>
          <a:p>
            <a:endParaRPr lang="en-GB" dirty="0"/>
          </a:p>
        </p:txBody>
      </p:sp>
      <p:sp>
        <p:nvSpPr>
          <p:cNvPr id="5" name="Slide Number Placeholder 4">
            <a:extLst>
              <a:ext uri="{FF2B5EF4-FFF2-40B4-BE49-F238E27FC236}">
                <a16:creationId xmlns:a16="http://schemas.microsoft.com/office/drawing/2014/main" id="{ABE457E6-B584-6C73-D499-561EEF085A1F}"/>
              </a:ext>
            </a:extLst>
          </p:cNvPr>
          <p:cNvSpPr>
            <a:spLocks noGrp="1"/>
          </p:cNvSpPr>
          <p:nvPr>
            <p:ph type="sldNum" sz="quarter" idx="12"/>
          </p:nvPr>
        </p:nvSpPr>
        <p:spPr/>
        <p:txBody>
          <a:bodyPr/>
          <a:lstStyle/>
          <a:p>
            <a:fld id="{6D268EC6-F668-460A-907C-E9180B3BA416}" type="slidenum">
              <a:rPr lang="en-GB" smtClean="0"/>
              <a:pPr/>
              <a:t>12</a:t>
            </a:fld>
            <a:endParaRPr lang="en-GB"/>
          </a:p>
        </p:txBody>
      </p:sp>
      <p:sp>
        <p:nvSpPr>
          <p:cNvPr id="6" name="Content Placeholder 5">
            <a:extLst>
              <a:ext uri="{FF2B5EF4-FFF2-40B4-BE49-F238E27FC236}">
                <a16:creationId xmlns:a16="http://schemas.microsoft.com/office/drawing/2014/main" id="{BE0D801D-054A-7123-709F-DA8F98E3CA46}"/>
              </a:ext>
            </a:extLst>
          </p:cNvPr>
          <p:cNvSpPr>
            <a:spLocks noGrp="1"/>
          </p:cNvSpPr>
          <p:nvPr>
            <p:ph idx="13"/>
          </p:nvPr>
        </p:nvSpPr>
        <p:spPr>
          <a:xfrm>
            <a:off x="6299200" y="1632102"/>
            <a:ext cx="5093208" cy="4251960"/>
          </a:xfrm>
        </p:spPr>
        <p:txBody>
          <a:bodyPr/>
          <a:lstStyle/>
          <a:p>
            <a:r>
              <a:rPr lang="en-US" sz="2200" dirty="0">
                <a:solidFill>
                  <a:srgbClr val="FF0000"/>
                </a:solidFill>
                <a:latin typeface="+mn-lt"/>
                <a:cs typeface="Times" panose="02020603050405020304" pitchFamily="18" charset="0"/>
              </a:rPr>
              <a:t>UTC § 813 Duty to Inform</a:t>
            </a:r>
          </a:p>
          <a:p>
            <a:pPr algn="just">
              <a:spcBef>
                <a:spcPts val="0"/>
              </a:spcBef>
              <a:spcAft>
                <a:spcPts val="0"/>
              </a:spcAft>
            </a:pPr>
            <a:r>
              <a:rPr lang="en-US" sz="2000" dirty="0">
                <a:latin typeface="+mn-lt"/>
              </a:rPr>
              <a:t>(a) A trustee shall keep the qualified beneficiaries of the trust reasonably informed about the administration of the trust and of the material facts necessary for them to protect their interests. Unless unreasonable under the circumstances, a trustee shall promptly respond to a beneficiary’s request for information related to the administration of the trust.</a:t>
            </a:r>
          </a:p>
        </p:txBody>
      </p:sp>
      <p:pic>
        <p:nvPicPr>
          <p:cNvPr id="9" name="Picture 8">
            <a:extLst>
              <a:ext uri="{FF2B5EF4-FFF2-40B4-BE49-F238E27FC236}">
                <a16:creationId xmlns:a16="http://schemas.microsoft.com/office/drawing/2014/main" id="{6F6FFFE0-0B38-4B01-97D5-02095AAF5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0" name="Picture 9">
            <a:extLst>
              <a:ext uri="{FF2B5EF4-FFF2-40B4-BE49-F238E27FC236}">
                <a16:creationId xmlns:a16="http://schemas.microsoft.com/office/drawing/2014/main" id="{9691939E-C18F-4BFB-8225-4AB096FFB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1" name="Picture 10">
            <a:extLst>
              <a:ext uri="{FF2B5EF4-FFF2-40B4-BE49-F238E27FC236}">
                <a16:creationId xmlns:a16="http://schemas.microsoft.com/office/drawing/2014/main" id="{A37D6CC5-8F2C-45B0-8077-179C75ABD9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131326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9E22-3743-30EC-6638-9964BE75B0C6}"/>
              </a:ext>
            </a:extLst>
          </p:cNvPr>
          <p:cNvSpPr>
            <a:spLocks noGrp="1"/>
          </p:cNvSpPr>
          <p:nvPr>
            <p:ph type="title"/>
          </p:nvPr>
        </p:nvSpPr>
        <p:spPr>
          <a:xfrm>
            <a:off x="801624" y="737400"/>
            <a:ext cx="10588752" cy="473075"/>
          </a:xfrm>
        </p:spPr>
        <p:txBody>
          <a:bodyPr/>
          <a:lstStyle/>
          <a:p>
            <a:r>
              <a:rPr lang="en-US" sz="3200" dirty="0"/>
              <a:t>Silent Trusts</a:t>
            </a:r>
          </a:p>
        </p:txBody>
      </p:sp>
      <p:sp>
        <p:nvSpPr>
          <p:cNvPr id="3" name="Content Placeholder 2">
            <a:extLst>
              <a:ext uri="{FF2B5EF4-FFF2-40B4-BE49-F238E27FC236}">
                <a16:creationId xmlns:a16="http://schemas.microsoft.com/office/drawing/2014/main" id="{1235EA5F-ACF6-5C93-5330-B5CA19687C97}"/>
              </a:ext>
            </a:extLst>
          </p:cNvPr>
          <p:cNvSpPr>
            <a:spLocks noGrp="1"/>
          </p:cNvSpPr>
          <p:nvPr>
            <p:ph idx="1"/>
          </p:nvPr>
        </p:nvSpPr>
        <p:spPr>
          <a:xfrm>
            <a:off x="804672" y="1203131"/>
            <a:ext cx="4949741" cy="4251960"/>
          </a:xfrm>
        </p:spPr>
        <p:txBody>
          <a:bodyPr/>
          <a:lstStyle/>
          <a:p>
            <a:pPr>
              <a:lnSpc>
                <a:spcPct val="100000"/>
              </a:lnSpc>
              <a:spcBef>
                <a:spcPts val="0"/>
              </a:spcBef>
              <a:spcAft>
                <a:spcPts val="0"/>
              </a:spcAft>
            </a:pPr>
            <a:r>
              <a:rPr lang="en-US" sz="2200" dirty="0">
                <a:solidFill>
                  <a:srgbClr val="FF0000"/>
                </a:solidFill>
                <a:latin typeface="+mn-lt"/>
                <a:cs typeface="Times" panose="02020603050405020304" pitchFamily="18" charset="0"/>
              </a:rPr>
              <a:t>Delaware -- 12 Del. C. § 3303(c)</a:t>
            </a:r>
          </a:p>
          <a:p>
            <a:pPr algn="just">
              <a:lnSpc>
                <a:spcPct val="100000"/>
              </a:lnSpc>
              <a:spcBef>
                <a:spcPts val="0"/>
              </a:spcBef>
              <a:spcAft>
                <a:spcPts val="0"/>
              </a:spcAft>
            </a:pPr>
            <a:endParaRPr lang="en-US" sz="1800" dirty="0">
              <a:latin typeface="+mn-lt"/>
            </a:endParaRPr>
          </a:p>
          <a:p>
            <a:pPr algn="just">
              <a:lnSpc>
                <a:spcPct val="100000"/>
              </a:lnSpc>
              <a:spcBef>
                <a:spcPts val="0"/>
              </a:spcBef>
              <a:spcAft>
                <a:spcPts val="0"/>
              </a:spcAft>
            </a:pPr>
            <a:r>
              <a:rPr lang="en-US" sz="2000" dirty="0">
                <a:latin typeface="+mn-lt"/>
              </a:rPr>
              <a:t>The terms of a governing instrument may expand, restrict, eliminate, or otherwise vary the right of a beneficiary to be informed of the beneficiary’s interest in a trust for a period of time, including but not limited to:</a:t>
            </a:r>
          </a:p>
          <a:p>
            <a:pPr marL="285750" indent="-285750" algn="just">
              <a:lnSpc>
                <a:spcPct val="100000"/>
              </a:lnSpc>
              <a:spcBef>
                <a:spcPts val="0"/>
              </a:spcBef>
              <a:spcAft>
                <a:spcPts val="0"/>
              </a:spcAft>
              <a:buFont typeface="Arial" panose="020B0604020202020204" pitchFamily="34" charset="0"/>
              <a:buChar char="•"/>
            </a:pPr>
            <a:r>
              <a:rPr lang="en-US" sz="2000" dirty="0">
                <a:latin typeface="+mn-lt"/>
              </a:rPr>
              <a:t>A period of time related to the age of a beneficiary;</a:t>
            </a:r>
          </a:p>
          <a:p>
            <a:pPr marL="285750" indent="-285750" algn="just">
              <a:lnSpc>
                <a:spcPct val="100000"/>
              </a:lnSpc>
              <a:spcBef>
                <a:spcPts val="0"/>
              </a:spcBef>
              <a:spcAft>
                <a:spcPts val="0"/>
              </a:spcAft>
              <a:buFont typeface="Arial" panose="020B0604020202020204" pitchFamily="34" charset="0"/>
              <a:buChar char="•"/>
            </a:pPr>
            <a:r>
              <a:rPr lang="en-US" sz="2000" dirty="0">
                <a:latin typeface="+mn-lt"/>
              </a:rPr>
              <a:t>A period of time related to the lifetime of each trustor and/or spouse of a trustor;</a:t>
            </a:r>
          </a:p>
          <a:p>
            <a:pPr marL="285750" indent="-285750" algn="just">
              <a:lnSpc>
                <a:spcPct val="100000"/>
              </a:lnSpc>
              <a:spcBef>
                <a:spcPts val="0"/>
              </a:spcBef>
              <a:spcAft>
                <a:spcPts val="0"/>
              </a:spcAft>
              <a:buFont typeface="Arial" panose="020B0604020202020204" pitchFamily="34" charset="0"/>
              <a:buChar char="•"/>
            </a:pPr>
            <a:r>
              <a:rPr lang="en-US" sz="2000" dirty="0">
                <a:latin typeface="+mn-lt"/>
              </a:rPr>
              <a:t>A period of time related to a term of years or specific date; and/or</a:t>
            </a:r>
          </a:p>
          <a:p>
            <a:pPr marL="285750" indent="-285750" algn="just">
              <a:lnSpc>
                <a:spcPct val="100000"/>
              </a:lnSpc>
              <a:spcBef>
                <a:spcPts val="0"/>
              </a:spcBef>
              <a:spcAft>
                <a:spcPts val="0"/>
              </a:spcAft>
              <a:buFont typeface="Arial" panose="020B0604020202020204" pitchFamily="34" charset="0"/>
              <a:buChar char="•"/>
            </a:pPr>
            <a:r>
              <a:rPr lang="en-US" sz="2000" dirty="0">
                <a:latin typeface="+mn-lt"/>
              </a:rPr>
              <a:t>A period of time related to a specific event that is certain to occur.</a:t>
            </a:r>
          </a:p>
          <a:p>
            <a:pPr>
              <a:lnSpc>
                <a:spcPct val="100000"/>
              </a:lnSpc>
              <a:spcBef>
                <a:spcPts val="0"/>
              </a:spcBef>
              <a:spcAft>
                <a:spcPts val="0"/>
              </a:spcAft>
            </a:pPr>
            <a:endParaRPr lang="en-US" sz="1600" dirty="0">
              <a:latin typeface="+mn-lt"/>
            </a:endParaRPr>
          </a:p>
          <a:p>
            <a:pPr marL="457200" indent="-457200">
              <a:lnSpc>
                <a:spcPct val="100000"/>
              </a:lnSpc>
              <a:spcBef>
                <a:spcPts val="0"/>
              </a:spcBef>
              <a:spcAft>
                <a:spcPts val="0"/>
              </a:spcAft>
              <a:buFont typeface="Arial" panose="020B0604020202020204" pitchFamily="34" charset="0"/>
              <a:buChar char="•"/>
            </a:pPr>
            <a:endParaRPr lang="en-US" sz="2400" dirty="0">
              <a:latin typeface="+mn-lt"/>
            </a:endParaRPr>
          </a:p>
          <a:p>
            <a:pPr marL="457200" indent="-457200">
              <a:lnSpc>
                <a:spcPct val="100000"/>
              </a:lnSpc>
              <a:spcBef>
                <a:spcPts val="0"/>
              </a:spcBef>
              <a:spcAft>
                <a:spcPts val="0"/>
              </a:spcAft>
              <a:buFont typeface="Arial" panose="020B0604020202020204" pitchFamily="34" charset="0"/>
              <a:buChar char="•"/>
            </a:pPr>
            <a:endParaRPr lang="en-US" sz="2800" dirty="0">
              <a:latin typeface="+mn-lt"/>
            </a:endParaRPr>
          </a:p>
          <a:p>
            <a:endParaRPr lang="en-US" sz="2400" dirty="0">
              <a:latin typeface="+mn-lt"/>
            </a:endParaRPr>
          </a:p>
        </p:txBody>
      </p:sp>
      <p:sp>
        <p:nvSpPr>
          <p:cNvPr id="4" name="Footer Placeholder 3">
            <a:extLst>
              <a:ext uri="{FF2B5EF4-FFF2-40B4-BE49-F238E27FC236}">
                <a16:creationId xmlns:a16="http://schemas.microsoft.com/office/drawing/2014/main" id="{92A96177-0083-5822-29EA-BF5C916417F4}"/>
              </a:ext>
            </a:extLst>
          </p:cNvPr>
          <p:cNvSpPr>
            <a:spLocks noGrp="1"/>
          </p:cNvSpPr>
          <p:nvPr>
            <p:ph type="ftr" sz="quarter" idx="11"/>
          </p:nvPr>
        </p:nvSpPr>
        <p:spPr/>
        <p:txBody>
          <a:bodyPr/>
          <a:lstStyle/>
          <a:p>
            <a:r>
              <a:rPr lang="en-GB" dirty="0"/>
              <a:t>© 2024 Levenfeld Pearlstein, LLC, Morris Nichols Arsht &amp; </a:t>
            </a:r>
            <a:r>
              <a:rPr lang="en-GB" dirty="0" err="1"/>
              <a:t>Tunnell</a:t>
            </a:r>
            <a:r>
              <a:rPr lang="en-GB" dirty="0"/>
              <a:t> Greenleaf Trust, and Gordon, </a:t>
            </a:r>
            <a:r>
              <a:rPr lang="en-GB" dirty="0" err="1"/>
              <a:t>Fournarius</a:t>
            </a:r>
            <a:r>
              <a:rPr lang="en-GB" dirty="0"/>
              <a:t> &amp; </a:t>
            </a:r>
            <a:r>
              <a:rPr lang="en-GB" dirty="0" err="1"/>
              <a:t>Marmmarella</a:t>
            </a:r>
            <a:r>
              <a:rPr lang="en-GB" dirty="0"/>
              <a:t>, P.A.</a:t>
            </a:r>
          </a:p>
          <a:p>
            <a:endParaRPr lang="en-GB" dirty="0"/>
          </a:p>
        </p:txBody>
      </p:sp>
      <p:sp>
        <p:nvSpPr>
          <p:cNvPr id="5" name="Slide Number Placeholder 4">
            <a:extLst>
              <a:ext uri="{FF2B5EF4-FFF2-40B4-BE49-F238E27FC236}">
                <a16:creationId xmlns:a16="http://schemas.microsoft.com/office/drawing/2014/main" id="{ABE457E6-B584-6C73-D499-561EEF085A1F}"/>
              </a:ext>
            </a:extLst>
          </p:cNvPr>
          <p:cNvSpPr>
            <a:spLocks noGrp="1"/>
          </p:cNvSpPr>
          <p:nvPr>
            <p:ph type="sldNum" sz="quarter" idx="12"/>
          </p:nvPr>
        </p:nvSpPr>
        <p:spPr/>
        <p:txBody>
          <a:bodyPr/>
          <a:lstStyle/>
          <a:p>
            <a:fld id="{6D268EC6-F668-460A-907C-E9180B3BA416}" type="slidenum">
              <a:rPr lang="en-GB" smtClean="0"/>
              <a:pPr/>
              <a:t>13</a:t>
            </a:fld>
            <a:endParaRPr lang="en-GB"/>
          </a:p>
        </p:txBody>
      </p:sp>
      <p:sp>
        <p:nvSpPr>
          <p:cNvPr id="6" name="Content Placeholder 5">
            <a:extLst>
              <a:ext uri="{FF2B5EF4-FFF2-40B4-BE49-F238E27FC236}">
                <a16:creationId xmlns:a16="http://schemas.microsoft.com/office/drawing/2014/main" id="{BE0D801D-054A-7123-709F-DA8F98E3CA46}"/>
              </a:ext>
            </a:extLst>
          </p:cNvPr>
          <p:cNvSpPr>
            <a:spLocks noGrp="1"/>
          </p:cNvSpPr>
          <p:nvPr>
            <p:ph idx="13"/>
          </p:nvPr>
        </p:nvSpPr>
        <p:spPr>
          <a:xfrm>
            <a:off x="6426294" y="1210475"/>
            <a:ext cx="4961034" cy="4128618"/>
          </a:xfrm>
        </p:spPr>
        <p:txBody>
          <a:bodyPr/>
          <a:lstStyle/>
          <a:p>
            <a:pPr>
              <a:lnSpc>
                <a:spcPct val="100000"/>
              </a:lnSpc>
              <a:spcBef>
                <a:spcPts val="0"/>
              </a:spcBef>
              <a:spcAft>
                <a:spcPts val="0"/>
              </a:spcAft>
            </a:pPr>
            <a:r>
              <a:rPr lang="en-US" sz="2200" dirty="0">
                <a:solidFill>
                  <a:srgbClr val="FF0000"/>
                </a:solidFill>
                <a:latin typeface="+mn-lt"/>
                <a:cs typeface="Times" panose="02020603050405020304" pitchFamily="18" charset="0"/>
              </a:rPr>
              <a:t>UTC § 105(b)(8)-(9) Default and Mandatory Rules</a:t>
            </a:r>
          </a:p>
          <a:p>
            <a:pPr>
              <a:lnSpc>
                <a:spcPct val="100000"/>
              </a:lnSpc>
              <a:spcBef>
                <a:spcPts val="0"/>
              </a:spcBef>
              <a:spcAft>
                <a:spcPts val="0"/>
              </a:spcAft>
            </a:pPr>
            <a:endParaRPr lang="en-US" sz="2000" dirty="0">
              <a:latin typeface="+mn-lt"/>
            </a:endParaRPr>
          </a:p>
          <a:p>
            <a:pPr algn="just">
              <a:lnSpc>
                <a:spcPct val="100000"/>
              </a:lnSpc>
              <a:spcBef>
                <a:spcPts val="0"/>
              </a:spcBef>
              <a:spcAft>
                <a:spcPts val="0"/>
              </a:spcAft>
            </a:pPr>
            <a:r>
              <a:rPr lang="en-US" sz="2000" dirty="0">
                <a:latin typeface="+mn-lt"/>
              </a:rPr>
              <a:t>The terms of a trust prevail over any provision of the UTC, with exceptions which specifically include the duty to notify certain qualified beneficiaries of the trust, the identity of the trustee, and the right to request reports and the duty to respond to requests for reports and information.</a:t>
            </a:r>
          </a:p>
        </p:txBody>
      </p:sp>
      <p:pic>
        <p:nvPicPr>
          <p:cNvPr id="9" name="Picture 8">
            <a:extLst>
              <a:ext uri="{FF2B5EF4-FFF2-40B4-BE49-F238E27FC236}">
                <a16:creationId xmlns:a16="http://schemas.microsoft.com/office/drawing/2014/main" id="{C3AECCF0-ECA5-4A74-BB0A-B487CF4DF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0" name="Picture 9">
            <a:extLst>
              <a:ext uri="{FF2B5EF4-FFF2-40B4-BE49-F238E27FC236}">
                <a16:creationId xmlns:a16="http://schemas.microsoft.com/office/drawing/2014/main" id="{422EFA87-0BE0-4A81-880A-0D88770848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1" name="Picture 10">
            <a:extLst>
              <a:ext uri="{FF2B5EF4-FFF2-40B4-BE49-F238E27FC236}">
                <a16:creationId xmlns:a16="http://schemas.microsoft.com/office/drawing/2014/main" id="{8A6CCFDA-638A-46DC-9C85-C744CBE8EF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1114660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9E22-3743-30EC-6638-9964BE75B0C6}"/>
              </a:ext>
            </a:extLst>
          </p:cNvPr>
          <p:cNvSpPr>
            <a:spLocks noGrp="1"/>
          </p:cNvSpPr>
          <p:nvPr>
            <p:ph type="title"/>
          </p:nvPr>
        </p:nvSpPr>
        <p:spPr>
          <a:xfrm>
            <a:off x="801624" y="737400"/>
            <a:ext cx="10588752" cy="473075"/>
          </a:xfrm>
        </p:spPr>
        <p:txBody>
          <a:bodyPr/>
          <a:lstStyle/>
          <a:p>
            <a:r>
              <a:rPr lang="en-US" sz="3200" dirty="0"/>
              <a:t>Designated Representatives</a:t>
            </a:r>
          </a:p>
        </p:txBody>
      </p:sp>
      <p:sp>
        <p:nvSpPr>
          <p:cNvPr id="3" name="Content Placeholder 2">
            <a:extLst>
              <a:ext uri="{FF2B5EF4-FFF2-40B4-BE49-F238E27FC236}">
                <a16:creationId xmlns:a16="http://schemas.microsoft.com/office/drawing/2014/main" id="{1235EA5F-ACF6-5C93-5330-B5CA19687C97}"/>
              </a:ext>
            </a:extLst>
          </p:cNvPr>
          <p:cNvSpPr>
            <a:spLocks noGrp="1"/>
          </p:cNvSpPr>
          <p:nvPr>
            <p:ph idx="1"/>
          </p:nvPr>
        </p:nvSpPr>
        <p:spPr>
          <a:xfrm>
            <a:off x="816863" y="1350999"/>
            <a:ext cx="4895088" cy="4251960"/>
          </a:xfrm>
        </p:spPr>
        <p:txBody>
          <a:bodyPr/>
          <a:lstStyle/>
          <a:p>
            <a:pPr>
              <a:lnSpc>
                <a:spcPct val="100000"/>
              </a:lnSpc>
            </a:pPr>
            <a:r>
              <a:rPr lang="en-US" sz="2200" dirty="0">
                <a:solidFill>
                  <a:schemeClr val="accent1"/>
                </a:solidFill>
                <a:latin typeface="+mn-lt"/>
                <a:cs typeface="Times" panose="02020603050405020304" pitchFamily="18" charset="0"/>
              </a:rPr>
              <a:t>Delaware -- 12 Del. C. § § 3303(d) and 3339</a:t>
            </a:r>
          </a:p>
          <a:p>
            <a:pPr>
              <a:lnSpc>
                <a:spcPct val="100000"/>
              </a:lnSpc>
              <a:spcBef>
                <a:spcPts val="0"/>
              </a:spcBef>
              <a:spcAft>
                <a:spcPts val="0"/>
              </a:spcAft>
            </a:pPr>
            <a:r>
              <a:rPr lang="en-US" sz="1900" dirty="0">
                <a:latin typeface="+mn-lt"/>
              </a:rPr>
              <a:t>Designated Representatives (DR) may be appointed:</a:t>
            </a:r>
          </a:p>
          <a:p>
            <a:pPr marL="285750" indent="-285750">
              <a:lnSpc>
                <a:spcPct val="100000"/>
              </a:lnSpc>
              <a:spcBef>
                <a:spcPts val="0"/>
              </a:spcBef>
              <a:spcAft>
                <a:spcPts val="0"/>
              </a:spcAft>
              <a:buFont typeface="Arial" panose="020B0604020202020204" pitchFamily="34" charset="0"/>
              <a:buChar char="•"/>
            </a:pPr>
            <a:r>
              <a:rPr lang="en-US" sz="1900" dirty="0">
                <a:latin typeface="+mn-lt"/>
              </a:rPr>
              <a:t>Pursuant to express provision in governing instrument;</a:t>
            </a:r>
          </a:p>
          <a:p>
            <a:pPr marL="285750" indent="-285750">
              <a:lnSpc>
                <a:spcPct val="100000"/>
              </a:lnSpc>
              <a:spcBef>
                <a:spcPts val="0"/>
              </a:spcBef>
              <a:spcAft>
                <a:spcPts val="0"/>
              </a:spcAft>
              <a:buFont typeface="Arial" panose="020B0604020202020204" pitchFamily="34" charset="0"/>
              <a:buChar char="•"/>
            </a:pPr>
            <a:r>
              <a:rPr lang="en-US" sz="1900" dirty="0">
                <a:latin typeface="+mn-lt"/>
              </a:rPr>
              <a:t>By person empowered to appoint a DR under governing instrument;</a:t>
            </a:r>
          </a:p>
          <a:p>
            <a:pPr marL="285750" indent="-285750">
              <a:lnSpc>
                <a:spcPct val="100000"/>
              </a:lnSpc>
              <a:spcBef>
                <a:spcPts val="0"/>
              </a:spcBef>
              <a:spcAft>
                <a:spcPts val="0"/>
              </a:spcAft>
              <a:buFont typeface="Arial" panose="020B0604020202020204" pitchFamily="34" charset="0"/>
              <a:buChar char="•"/>
            </a:pPr>
            <a:r>
              <a:rPr lang="en-US" sz="1900" dirty="0">
                <a:latin typeface="+mn-lt"/>
              </a:rPr>
              <a:t>By the trustor (with exceptions and restrictions); or</a:t>
            </a:r>
          </a:p>
          <a:p>
            <a:pPr marL="285750" indent="-285750">
              <a:lnSpc>
                <a:spcPct val="100000"/>
              </a:lnSpc>
              <a:spcBef>
                <a:spcPts val="0"/>
              </a:spcBef>
              <a:spcAft>
                <a:spcPts val="0"/>
              </a:spcAft>
              <a:buFont typeface="Arial" panose="020B0604020202020204" pitchFamily="34" charset="0"/>
              <a:buChar char="•"/>
            </a:pPr>
            <a:r>
              <a:rPr lang="en-US" sz="1900" dirty="0">
                <a:latin typeface="+mn-lt"/>
              </a:rPr>
              <a:t>By the beneficiary.	</a:t>
            </a:r>
          </a:p>
          <a:p>
            <a:pPr>
              <a:lnSpc>
                <a:spcPct val="100000"/>
              </a:lnSpc>
              <a:spcBef>
                <a:spcPts val="0"/>
              </a:spcBef>
              <a:spcAft>
                <a:spcPts val="0"/>
              </a:spcAft>
            </a:pPr>
            <a:endParaRPr lang="en-US" sz="1900" dirty="0">
              <a:latin typeface="+mn-lt"/>
            </a:endParaRPr>
          </a:p>
          <a:p>
            <a:pPr>
              <a:lnSpc>
                <a:spcPct val="100000"/>
              </a:lnSpc>
              <a:spcBef>
                <a:spcPts val="0"/>
              </a:spcBef>
              <a:spcAft>
                <a:spcPts val="0"/>
              </a:spcAft>
            </a:pPr>
            <a:r>
              <a:rPr lang="en-US" sz="1900" dirty="0">
                <a:latin typeface="+mn-lt"/>
              </a:rPr>
              <a:t>DR may represent and bind for judicial and nonjudicial matters.</a:t>
            </a:r>
          </a:p>
          <a:p>
            <a:endParaRPr lang="en-US" sz="100" dirty="0">
              <a:latin typeface="+mn-lt"/>
            </a:endParaRPr>
          </a:p>
          <a:p>
            <a:pPr marL="457200" indent="-457200">
              <a:lnSpc>
                <a:spcPct val="100000"/>
              </a:lnSpc>
              <a:spcBef>
                <a:spcPts val="0"/>
              </a:spcBef>
              <a:spcAft>
                <a:spcPts val="0"/>
              </a:spcAft>
              <a:buFont typeface="Arial" panose="020B0604020202020204" pitchFamily="34" charset="0"/>
              <a:buChar char="•"/>
            </a:pPr>
            <a:endParaRPr lang="en-US" sz="2400" dirty="0">
              <a:latin typeface="+mn-lt"/>
            </a:endParaRPr>
          </a:p>
          <a:p>
            <a:pPr marL="457200" indent="-457200">
              <a:lnSpc>
                <a:spcPct val="100000"/>
              </a:lnSpc>
              <a:spcBef>
                <a:spcPts val="0"/>
              </a:spcBef>
              <a:spcAft>
                <a:spcPts val="0"/>
              </a:spcAft>
              <a:buFont typeface="Arial" panose="020B0604020202020204" pitchFamily="34" charset="0"/>
              <a:buChar char="•"/>
            </a:pPr>
            <a:endParaRPr lang="en-US" sz="2800" dirty="0">
              <a:latin typeface="+mn-lt"/>
            </a:endParaRPr>
          </a:p>
          <a:p>
            <a:endParaRPr lang="en-US" sz="2400" dirty="0">
              <a:latin typeface="+mn-lt"/>
            </a:endParaRPr>
          </a:p>
        </p:txBody>
      </p:sp>
      <p:sp>
        <p:nvSpPr>
          <p:cNvPr id="4" name="Footer Placeholder 3">
            <a:extLst>
              <a:ext uri="{FF2B5EF4-FFF2-40B4-BE49-F238E27FC236}">
                <a16:creationId xmlns:a16="http://schemas.microsoft.com/office/drawing/2014/main" id="{92A96177-0083-5822-29EA-BF5C916417F4}"/>
              </a:ext>
            </a:extLst>
          </p:cNvPr>
          <p:cNvSpPr>
            <a:spLocks noGrp="1"/>
          </p:cNvSpPr>
          <p:nvPr>
            <p:ph type="ftr" sz="quarter" idx="11"/>
          </p:nvPr>
        </p:nvSpPr>
        <p:spPr/>
        <p:txBody>
          <a:bodyPr/>
          <a:lstStyle/>
          <a:p>
            <a:r>
              <a:rPr lang="en-GB" dirty="0"/>
              <a:t>© 2024 Levenfeld Pearlstein, LLC, Morris Nichols Arsht &amp; </a:t>
            </a:r>
            <a:r>
              <a:rPr lang="en-GB" dirty="0" err="1"/>
              <a:t>Tunnell</a:t>
            </a:r>
            <a:endParaRPr lang="en-GB" dirty="0"/>
          </a:p>
          <a:p>
            <a:r>
              <a:rPr lang="en-GB" dirty="0"/>
              <a:t>Greenleaf Trust, and Gordon, </a:t>
            </a:r>
            <a:r>
              <a:rPr lang="en-GB" dirty="0" err="1"/>
              <a:t>Fournarius</a:t>
            </a:r>
            <a:r>
              <a:rPr lang="en-GB" dirty="0"/>
              <a:t> &amp; </a:t>
            </a:r>
            <a:r>
              <a:rPr lang="en-GB" dirty="0" err="1"/>
              <a:t>Marmmarella</a:t>
            </a:r>
            <a:r>
              <a:rPr lang="en-GB" dirty="0"/>
              <a:t>, P.A.</a:t>
            </a:r>
          </a:p>
          <a:p>
            <a:endParaRPr lang="en-GB" dirty="0"/>
          </a:p>
        </p:txBody>
      </p:sp>
      <p:sp>
        <p:nvSpPr>
          <p:cNvPr id="5" name="Slide Number Placeholder 4">
            <a:extLst>
              <a:ext uri="{FF2B5EF4-FFF2-40B4-BE49-F238E27FC236}">
                <a16:creationId xmlns:a16="http://schemas.microsoft.com/office/drawing/2014/main" id="{ABE457E6-B584-6C73-D499-561EEF085A1F}"/>
              </a:ext>
            </a:extLst>
          </p:cNvPr>
          <p:cNvSpPr>
            <a:spLocks noGrp="1"/>
          </p:cNvSpPr>
          <p:nvPr>
            <p:ph type="sldNum" sz="quarter" idx="12"/>
          </p:nvPr>
        </p:nvSpPr>
        <p:spPr/>
        <p:txBody>
          <a:bodyPr/>
          <a:lstStyle/>
          <a:p>
            <a:fld id="{6D268EC6-F668-460A-907C-E9180B3BA416}" type="slidenum">
              <a:rPr lang="en-GB" smtClean="0"/>
              <a:pPr/>
              <a:t>14</a:t>
            </a:fld>
            <a:endParaRPr lang="en-GB"/>
          </a:p>
        </p:txBody>
      </p:sp>
      <p:sp>
        <p:nvSpPr>
          <p:cNvPr id="6" name="Content Placeholder 5">
            <a:extLst>
              <a:ext uri="{FF2B5EF4-FFF2-40B4-BE49-F238E27FC236}">
                <a16:creationId xmlns:a16="http://schemas.microsoft.com/office/drawing/2014/main" id="{BE0D801D-054A-7123-709F-DA8F98E3CA46}"/>
              </a:ext>
            </a:extLst>
          </p:cNvPr>
          <p:cNvSpPr>
            <a:spLocks noGrp="1"/>
          </p:cNvSpPr>
          <p:nvPr>
            <p:ph idx="13"/>
          </p:nvPr>
        </p:nvSpPr>
        <p:spPr>
          <a:xfrm>
            <a:off x="6297168" y="1350999"/>
            <a:ext cx="5093208" cy="4251960"/>
          </a:xfrm>
        </p:spPr>
        <p:txBody>
          <a:bodyPr/>
          <a:lstStyle/>
          <a:p>
            <a:r>
              <a:rPr lang="en-US" sz="2200" dirty="0">
                <a:solidFill>
                  <a:schemeClr val="accent1"/>
                </a:solidFill>
                <a:latin typeface="+mn-lt"/>
                <a:cs typeface="Times" panose="02020603050405020304" pitchFamily="18" charset="0"/>
              </a:rPr>
              <a:t>UTC</a:t>
            </a:r>
          </a:p>
          <a:p>
            <a:pPr marL="457200" indent="-457200">
              <a:spcBef>
                <a:spcPts val="0"/>
              </a:spcBef>
              <a:spcAft>
                <a:spcPts val="1200"/>
              </a:spcAft>
              <a:buFont typeface="Arial" panose="020B0604020202020204" pitchFamily="34" charset="0"/>
              <a:buChar char="•"/>
            </a:pPr>
            <a:r>
              <a:rPr lang="en-US" sz="1900" dirty="0">
                <a:latin typeface="+mn-lt"/>
              </a:rPr>
              <a:t>Not provided for under UTC.</a:t>
            </a:r>
          </a:p>
          <a:p>
            <a:pPr marL="457200" indent="-457200">
              <a:spcBef>
                <a:spcPts val="0"/>
              </a:spcBef>
              <a:spcAft>
                <a:spcPts val="1200"/>
              </a:spcAft>
              <a:buFont typeface="Arial" panose="020B0604020202020204" pitchFamily="34" charset="0"/>
              <a:buChar char="•"/>
            </a:pPr>
            <a:r>
              <a:rPr lang="en-US" sz="1900" dirty="0">
                <a:latin typeface="+mn-lt"/>
              </a:rPr>
              <a:t>A number of states, including Illinois and Florida, have included provision for designated representatives in their trust codes.</a:t>
            </a:r>
          </a:p>
          <a:p>
            <a:pPr marL="457200" indent="-457200">
              <a:spcBef>
                <a:spcPts val="0"/>
              </a:spcBef>
              <a:spcAft>
                <a:spcPts val="1200"/>
              </a:spcAft>
              <a:buFont typeface="Arial" panose="020B0604020202020204" pitchFamily="34" charset="0"/>
              <a:buChar char="•"/>
            </a:pPr>
            <a:r>
              <a:rPr lang="en-US" sz="1900" dirty="0">
                <a:latin typeface="+mn-lt"/>
              </a:rPr>
              <a:t>In some states with a DR provision, representation of current beneficiaries is age-limited, but representation of presumptive remainder beneficiaries is not age-limited. </a:t>
            </a:r>
          </a:p>
          <a:p>
            <a:endParaRPr lang="en-US" sz="2400" dirty="0">
              <a:latin typeface="+mn-lt"/>
            </a:endParaRPr>
          </a:p>
          <a:p>
            <a:endParaRPr lang="en-US" sz="2800" dirty="0">
              <a:latin typeface="+mn-lt"/>
            </a:endParaRPr>
          </a:p>
        </p:txBody>
      </p:sp>
      <p:pic>
        <p:nvPicPr>
          <p:cNvPr id="9" name="Picture 8">
            <a:extLst>
              <a:ext uri="{FF2B5EF4-FFF2-40B4-BE49-F238E27FC236}">
                <a16:creationId xmlns:a16="http://schemas.microsoft.com/office/drawing/2014/main" id="{A6D0D6CF-81BC-4B1D-B50B-744117797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0" name="Picture 9">
            <a:extLst>
              <a:ext uri="{FF2B5EF4-FFF2-40B4-BE49-F238E27FC236}">
                <a16:creationId xmlns:a16="http://schemas.microsoft.com/office/drawing/2014/main" id="{6084B488-790E-41AA-938C-EB0582D87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1" name="Picture 10">
            <a:extLst>
              <a:ext uri="{FF2B5EF4-FFF2-40B4-BE49-F238E27FC236}">
                <a16:creationId xmlns:a16="http://schemas.microsoft.com/office/drawing/2014/main" id="{422E9406-5EE8-4CF1-813F-E79298AAEE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1371379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9E22-3743-30EC-6638-9964BE75B0C6}"/>
              </a:ext>
            </a:extLst>
          </p:cNvPr>
          <p:cNvSpPr>
            <a:spLocks noGrp="1"/>
          </p:cNvSpPr>
          <p:nvPr>
            <p:ph type="title"/>
          </p:nvPr>
        </p:nvSpPr>
        <p:spPr>
          <a:xfrm>
            <a:off x="801624" y="737400"/>
            <a:ext cx="10588752" cy="473075"/>
          </a:xfrm>
        </p:spPr>
        <p:txBody>
          <a:bodyPr/>
          <a:lstStyle/>
          <a:p>
            <a:r>
              <a:rPr lang="en-US" sz="3200" dirty="0"/>
              <a:t>Virtual Representation</a:t>
            </a:r>
          </a:p>
        </p:txBody>
      </p:sp>
      <p:sp>
        <p:nvSpPr>
          <p:cNvPr id="3" name="Content Placeholder 2">
            <a:extLst>
              <a:ext uri="{FF2B5EF4-FFF2-40B4-BE49-F238E27FC236}">
                <a16:creationId xmlns:a16="http://schemas.microsoft.com/office/drawing/2014/main" id="{1235EA5F-ACF6-5C93-5330-B5CA19687C97}"/>
              </a:ext>
            </a:extLst>
          </p:cNvPr>
          <p:cNvSpPr>
            <a:spLocks noGrp="1"/>
          </p:cNvSpPr>
          <p:nvPr>
            <p:ph idx="1"/>
          </p:nvPr>
        </p:nvSpPr>
        <p:spPr>
          <a:xfrm>
            <a:off x="801624" y="1303020"/>
            <a:ext cx="4844287" cy="4251960"/>
          </a:xfrm>
        </p:spPr>
        <p:txBody>
          <a:bodyPr/>
          <a:lstStyle/>
          <a:p>
            <a:pPr>
              <a:lnSpc>
                <a:spcPct val="100000"/>
              </a:lnSpc>
              <a:spcBef>
                <a:spcPts val="0"/>
              </a:spcBef>
              <a:spcAft>
                <a:spcPts val="0"/>
              </a:spcAft>
            </a:pPr>
            <a:r>
              <a:rPr lang="en-US" sz="2000" dirty="0">
                <a:solidFill>
                  <a:srgbClr val="FF0000"/>
                </a:solidFill>
                <a:latin typeface="+mn-lt"/>
                <a:cs typeface="Times" panose="02020603050405020304" pitchFamily="18" charset="0"/>
              </a:rPr>
              <a:t>Delaware -- 12 Del. C. § 3547</a:t>
            </a:r>
          </a:p>
          <a:p>
            <a:pPr marL="457200" indent="-457200" algn="just">
              <a:lnSpc>
                <a:spcPct val="100000"/>
              </a:lnSpc>
              <a:spcBef>
                <a:spcPts val="0"/>
              </a:spcBef>
              <a:spcAft>
                <a:spcPts val="0"/>
              </a:spcAft>
              <a:buFont typeface="Arial" panose="020B0604020202020204" pitchFamily="34" charset="0"/>
              <a:buChar char="•"/>
            </a:pPr>
            <a:endParaRPr lang="en-US" sz="1600" dirty="0">
              <a:latin typeface="+mn-lt"/>
            </a:endParaRPr>
          </a:p>
          <a:p>
            <a:pPr marL="285750" indent="-285750">
              <a:lnSpc>
                <a:spcPct val="100000"/>
              </a:lnSpc>
              <a:spcBef>
                <a:spcPts val="0"/>
              </a:spcBef>
              <a:spcAft>
                <a:spcPts val="0"/>
              </a:spcAft>
              <a:buFont typeface="Arial" panose="020B0604020202020204" pitchFamily="34" charset="0"/>
              <a:buChar char="•"/>
            </a:pPr>
            <a:r>
              <a:rPr lang="en-US" sz="1600" dirty="0">
                <a:latin typeface="+mn-lt"/>
              </a:rPr>
              <a:t>Minors, incapacitated persons, unborn persons, and unascertainable persons may be bound by those who have substantially. identical interest with respect to the particular question or dispute but only to the extent that there is no material conflict of interest.</a:t>
            </a:r>
          </a:p>
          <a:p>
            <a:pPr marL="285750" indent="-285750">
              <a:lnSpc>
                <a:spcPct val="100000"/>
              </a:lnSpc>
              <a:spcBef>
                <a:spcPts val="0"/>
              </a:spcBef>
              <a:spcAft>
                <a:spcPts val="0"/>
              </a:spcAft>
              <a:buFont typeface="Arial" panose="020B0604020202020204" pitchFamily="34" charset="0"/>
              <a:buChar char="•"/>
            </a:pPr>
            <a:r>
              <a:rPr lang="en-US" sz="1600" dirty="0">
                <a:latin typeface="+mn-lt"/>
              </a:rPr>
              <a:t>Presumptive remainder beneficiaries can represent contingent successor remainder beneficiaries and contingent remainder beneficiaries can represent those more remote. </a:t>
            </a:r>
          </a:p>
          <a:p>
            <a:pPr marL="285750" indent="-285750">
              <a:lnSpc>
                <a:spcPct val="100000"/>
              </a:lnSpc>
              <a:spcBef>
                <a:spcPts val="0"/>
              </a:spcBef>
              <a:spcAft>
                <a:spcPts val="0"/>
              </a:spcAft>
              <a:buFont typeface="Arial" panose="020B0604020202020204" pitchFamily="34" charset="0"/>
              <a:buChar char="•"/>
            </a:pPr>
            <a:r>
              <a:rPr lang="en-US" sz="1600" dirty="0">
                <a:latin typeface="+mn-lt"/>
              </a:rPr>
              <a:t>Holders of Powers of Appointments (limited versus general)</a:t>
            </a:r>
          </a:p>
          <a:p>
            <a:pPr marL="285750" indent="-285750">
              <a:lnSpc>
                <a:spcPct val="100000"/>
              </a:lnSpc>
              <a:spcBef>
                <a:spcPts val="0"/>
              </a:spcBef>
              <a:spcAft>
                <a:spcPts val="0"/>
              </a:spcAft>
              <a:buFont typeface="Arial" panose="020B0604020202020204" pitchFamily="34" charset="0"/>
              <a:buChar char="•"/>
            </a:pPr>
            <a:r>
              <a:rPr lang="en-US" sz="1600" dirty="0">
                <a:latin typeface="+mn-lt"/>
              </a:rPr>
              <a:t>Parents of minor and unborn beneficiaries</a:t>
            </a:r>
          </a:p>
          <a:p>
            <a:pPr marL="285750" indent="-285750">
              <a:lnSpc>
                <a:spcPct val="100000"/>
              </a:lnSpc>
              <a:spcBef>
                <a:spcPts val="0"/>
              </a:spcBef>
              <a:spcAft>
                <a:spcPts val="0"/>
              </a:spcAft>
              <a:buFont typeface="Arial" panose="020B0604020202020204" pitchFamily="34" charset="0"/>
              <a:buChar char="•"/>
            </a:pPr>
            <a:r>
              <a:rPr lang="en-US" sz="1600" dirty="0">
                <a:latin typeface="+mn-lt"/>
              </a:rPr>
              <a:t>Designated Representative of a beneficiary may virtually represent those who the beneficiary could represent if representing themself.</a:t>
            </a:r>
            <a:endParaRPr lang="en-US" sz="1800" dirty="0">
              <a:latin typeface="+mn-lt"/>
            </a:endParaRPr>
          </a:p>
          <a:p>
            <a:pPr marL="457200" indent="-457200">
              <a:lnSpc>
                <a:spcPct val="100000"/>
              </a:lnSpc>
              <a:spcBef>
                <a:spcPts val="0"/>
              </a:spcBef>
              <a:spcAft>
                <a:spcPts val="0"/>
              </a:spcAft>
              <a:buFont typeface="Arial" panose="020B0604020202020204" pitchFamily="34" charset="0"/>
              <a:buChar char="•"/>
            </a:pPr>
            <a:endParaRPr lang="en-US" sz="1700" dirty="0">
              <a:latin typeface="+mn-lt"/>
            </a:endParaRPr>
          </a:p>
          <a:p>
            <a:pPr marL="457200" indent="-457200">
              <a:lnSpc>
                <a:spcPct val="100000"/>
              </a:lnSpc>
              <a:spcBef>
                <a:spcPts val="0"/>
              </a:spcBef>
              <a:spcAft>
                <a:spcPts val="0"/>
              </a:spcAft>
              <a:buFont typeface="Arial" panose="020B0604020202020204" pitchFamily="34" charset="0"/>
              <a:buChar char="•"/>
            </a:pPr>
            <a:endParaRPr lang="en-US" sz="1700" dirty="0">
              <a:latin typeface="+mn-lt"/>
            </a:endParaRPr>
          </a:p>
          <a:p>
            <a:pPr marL="457200" indent="-457200">
              <a:lnSpc>
                <a:spcPct val="100000"/>
              </a:lnSpc>
              <a:spcBef>
                <a:spcPts val="0"/>
              </a:spcBef>
              <a:spcAft>
                <a:spcPts val="0"/>
              </a:spcAft>
              <a:buFont typeface="Arial" panose="020B0604020202020204" pitchFamily="34" charset="0"/>
              <a:buChar char="•"/>
            </a:pPr>
            <a:endParaRPr lang="en-US" sz="1700" dirty="0">
              <a:latin typeface="+mn-lt"/>
            </a:endParaRPr>
          </a:p>
          <a:p>
            <a:endParaRPr lang="en-US" sz="2400" dirty="0">
              <a:latin typeface="+mn-lt"/>
            </a:endParaRPr>
          </a:p>
        </p:txBody>
      </p:sp>
      <p:sp>
        <p:nvSpPr>
          <p:cNvPr id="4" name="Footer Placeholder 3">
            <a:extLst>
              <a:ext uri="{FF2B5EF4-FFF2-40B4-BE49-F238E27FC236}">
                <a16:creationId xmlns:a16="http://schemas.microsoft.com/office/drawing/2014/main" id="{92A96177-0083-5822-29EA-BF5C916417F4}"/>
              </a:ext>
            </a:extLst>
          </p:cNvPr>
          <p:cNvSpPr>
            <a:spLocks noGrp="1"/>
          </p:cNvSpPr>
          <p:nvPr>
            <p:ph type="ftr" sz="quarter" idx="11"/>
          </p:nvPr>
        </p:nvSpPr>
        <p:spPr/>
        <p:txBody>
          <a:bodyPr/>
          <a:lstStyle/>
          <a:p>
            <a:r>
              <a:rPr lang="en-GB" dirty="0"/>
              <a:t>© 2024 Levenfeld Pearlstein, LLC, Morris Nichols Arsht &amp; </a:t>
            </a:r>
            <a:r>
              <a:rPr lang="en-GB" dirty="0" err="1"/>
              <a:t>Tunnell</a:t>
            </a:r>
            <a:r>
              <a:rPr lang="en-GB" dirty="0"/>
              <a:t> Greenleaf Trust, and Gordon, </a:t>
            </a:r>
            <a:r>
              <a:rPr lang="en-GB" dirty="0" err="1"/>
              <a:t>Fournarius</a:t>
            </a:r>
            <a:r>
              <a:rPr lang="en-GB" dirty="0"/>
              <a:t> &amp; </a:t>
            </a:r>
            <a:r>
              <a:rPr lang="en-GB" dirty="0" err="1"/>
              <a:t>Marmmarella</a:t>
            </a:r>
            <a:r>
              <a:rPr lang="en-GB" dirty="0"/>
              <a:t>, P.A.</a:t>
            </a:r>
          </a:p>
          <a:p>
            <a:endParaRPr lang="en-GB" dirty="0"/>
          </a:p>
        </p:txBody>
      </p:sp>
      <p:sp>
        <p:nvSpPr>
          <p:cNvPr id="5" name="Slide Number Placeholder 4">
            <a:extLst>
              <a:ext uri="{FF2B5EF4-FFF2-40B4-BE49-F238E27FC236}">
                <a16:creationId xmlns:a16="http://schemas.microsoft.com/office/drawing/2014/main" id="{ABE457E6-B584-6C73-D499-561EEF085A1F}"/>
              </a:ext>
            </a:extLst>
          </p:cNvPr>
          <p:cNvSpPr>
            <a:spLocks noGrp="1"/>
          </p:cNvSpPr>
          <p:nvPr>
            <p:ph type="sldNum" sz="quarter" idx="12"/>
          </p:nvPr>
        </p:nvSpPr>
        <p:spPr/>
        <p:txBody>
          <a:bodyPr/>
          <a:lstStyle/>
          <a:p>
            <a:fld id="{6D268EC6-F668-460A-907C-E9180B3BA416}" type="slidenum">
              <a:rPr lang="en-GB" smtClean="0"/>
              <a:pPr/>
              <a:t>15</a:t>
            </a:fld>
            <a:endParaRPr lang="en-GB"/>
          </a:p>
        </p:txBody>
      </p:sp>
      <p:sp>
        <p:nvSpPr>
          <p:cNvPr id="6" name="Content Placeholder 5">
            <a:extLst>
              <a:ext uri="{FF2B5EF4-FFF2-40B4-BE49-F238E27FC236}">
                <a16:creationId xmlns:a16="http://schemas.microsoft.com/office/drawing/2014/main" id="{BE0D801D-054A-7123-709F-DA8F98E3CA46}"/>
              </a:ext>
            </a:extLst>
          </p:cNvPr>
          <p:cNvSpPr>
            <a:spLocks noGrp="1"/>
          </p:cNvSpPr>
          <p:nvPr>
            <p:ph idx="13"/>
          </p:nvPr>
        </p:nvSpPr>
        <p:spPr>
          <a:xfrm>
            <a:off x="6156749" y="1303020"/>
            <a:ext cx="5093208" cy="4251960"/>
          </a:xfrm>
        </p:spPr>
        <p:txBody>
          <a:bodyPr/>
          <a:lstStyle/>
          <a:p>
            <a:r>
              <a:rPr lang="en-US" sz="2000" dirty="0">
                <a:solidFill>
                  <a:srgbClr val="FF0000"/>
                </a:solidFill>
                <a:latin typeface="+mn-lt"/>
                <a:cs typeface="Times" panose="02020603050405020304" pitchFamily="18" charset="0"/>
              </a:rPr>
              <a:t>UTC § 304 Representation by Person Having Substantially Identical Interest</a:t>
            </a:r>
          </a:p>
          <a:p>
            <a:pPr>
              <a:lnSpc>
                <a:spcPct val="100000"/>
              </a:lnSpc>
              <a:spcBef>
                <a:spcPts val="0"/>
              </a:spcBef>
              <a:spcAft>
                <a:spcPts val="600"/>
              </a:spcAft>
            </a:pPr>
            <a:r>
              <a:rPr lang="en-US" sz="2000" dirty="0">
                <a:latin typeface="+mn-lt"/>
              </a:rPr>
              <a:t>Unless otherwise represented, a minor, incapacitated person, or unborn individual, or a person whose identity or location is unknown and not reasonably ascertainable, may be represented and bound by another having a substantially identical interest with respect to the particular question or dispute, but only to the extent there is no conflict of interest between the representative and the person represented. </a:t>
            </a:r>
          </a:p>
          <a:p>
            <a:pPr marL="457200" indent="-457200">
              <a:spcBef>
                <a:spcPts val="0"/>
              </a:spcBef>
              <a:spcAft>
                <a:spcPts val="0"/>
              </a:spcAft>
              <a:buFont typeface="Arial" panose="020B0604020202020204" pitchFamily="34" charset="0"/>
              <a:buChar char="•"/>
            </a:pPr>
            <a:endParaRPr lang="en-US" sz="2800" dirty="0">
              <a:latin typeface="+mn-lt"/>
            </a:endParaRPr>
          </a:p>
        </p:txBody>
      </p:sp>
      <p:pic>
        <p:nvPicPr>
          <p:cNvPr id="9" name="Picture 8">
            <a:extLst>
              <a:ext uri="{FF2B5EF4-FFF2-40B4-BE49-F238E27FC236}">
                <a16:creationId xmlns:a16="http://schemas.microsoft.com/office/drawing/2014/main" id="{D37A2933-A8AC-4DDA-8FBE-5242D5116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0" name="Picture 9">
            <a:extLst>
              <a:ext uri="{FF2B5EF4-FFF2-40B4-BE49-F238E27FC236}">
                <a16:creationId xmlns:a16="http://schemas.microsoft.com/office/drawing/2014/main" id="{86BDF334-2B2C-4F1F-9E66-C5CE070FD3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1" name="Picture 10">
            <a:extLst>
              <a:ext uri="{FF2B5EF4-FFF2-40B4-BE49-F238E27FC236}">
                <a16:creationId xmlns:a16="http://schemas.microsoft.com/office/drawing/2014/main" id="{9A602C80-F651-488B-9272-47DD1F1F1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3975217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9E22-3743-30EC-6638-9964BE75B0C6}"/>
              </a:ext>
            </a:extLst>
          </p:cNvPr>
          <p:cNvSpPr>
            <a:spLocks noGrp="1"/>
          </p:cNvSpPr>
          <p:nvPr>
            <p:ph type="title"/>
          </p:nvPr>
        </p:nvSpPr>
        <p:spPr/>
        <p:txBody>
          <a:bodyPr/>
          <a:lstStyle/>
          <a:p>
            <a:r>
              <a:rPr lang="en-US" sz="3200" dirty="0"/>
              <a:t>Beneficiary Well-Being Trust</a:t>
            </a:r>
          </a:p>
        </p:txBody>
      </p:sp>
      <p:sp>
        <p:nvSpPr>
          <p:cNvPr id="3" name="Content Placeholder 2">
            <a:extLst>
              <a:ext uri="{FF2B5EF4-FFF2-40B4-BE49-F238E27FC236}">
                <a16:creationId xmlns:a16="http://schemas.microsoft.com/office/drawing/2014/main" id="{1235EA5F-ACF6-5C93-5330-B5CA19687C97}"/>
              </a:ext>
            </a:extLst>
          </p:cNvPr>
          <p:cNvSpPr>
            <a:spLocks noGrp="1"/>
          </p:cNvSpPr>
          <p:nvPr>
            <p:ph idx="1"/>
          </p:nvPr>
        </p:nvSpPr>
        <p:spPr>
          <a:xfrm>
            <a:off x="804672" y="1252330"/>
            <a:ext cx="10588752" cy="4631732"/>
          </a:xfrm>
        </p:spPr>
        <p:txBody>
          <a:bodyPr/>
          <a:lstStyle/>
          <a:p>
            <a:pPr>
              <a:lnSpc>
                <a:spcPct val="100000"/>
              </a:lnSpc>
              <a:spcBef>
                <a:spcPts val="0"/>
              </a:spcBef>
              <a:spcAft>
                <a:spcPts val="0"/>
              </a:spcAft>
            </a:pPr>
            <a:r>
              <a:rPr lang="en-US" sz="2000" dirty="0">
                <a:solidFill>
                  <a:srgbClr val="FF0000"/>
                </a:solidFill>
                <a:latin typeface="+mn-lt"/>
                <a:cs typeface="Times" panose="02020603050405020304" pitchFamily="18" charset="0"/>
              </a:rPr>
              <a:t>Delaware </a:t>
            </a:r>
            <a:r>
              <a:rPr kumimoji="0" lang="en-US" sz="2000" i="0" u="none" strike="noStrike" kern="1200" cap="none" spc="-40" normalizeH="0" baseline="0" noProof="0" dirty="0">
                <a:ln>
                  <a:noFill/>
                </a:ln>
                <a:solidFill>
                  <a:schemeClr val="accent1"/>
                </a:solidFill>
                <a:effectLst/>
                <a:uLnTx/>
                <a:uFillTx/>
                <a:latin typeface="+mn-lt"/>
                <a:cs typeface="Times" panose="02020603050405020304" pitchFamily="18" charset="0"/>
              </a:rPr>
              <a:t>– 12 Del. C. § 3345</a:t>
            </a:r>
          </a:p>
          <a:p>
            <a:pPr>
              <a:lnSpc>
                <a:spcPct val="100000"/>
              </a:lnSpc>
              <a:spcBef>
                <a:spcPts val="0"/>
              </a:spcBef>
              <a:spcAft>
                <a:spcPts val="0"/>
              </a:spcAft>
            </a:pPr>
            <a:endParaRPr lang="en-US" sz="1800" dirty="0">
              <a:latin typeface="+mn-lt"/>
            </a:endParaRPr>
          </a:p>
          <a:p>
            <a:pPr marL="457200" indent="-457200">
              <a:lnSpc>
                <a:spcPct val="100000"/>
              </a:lnSpc>
              <a:spcBef>
                <a:spcPts val="0"/>
              </a:spcBef>
              <a:spcAft>
                <a:spcPts val="0"/>
              </a:spcAft>
              <a:buFont typeface="Arial" panose="020B0604020202020204" pitchFamily="34" charset="0"/>
              <a:buChar char="•"/>
            </a:pPr>
            <a:r>
              <a:rPr lang="en-US" sz="1600" dirty="0">
                <a:latin typeface="+mn-lt"/>
              </a:rPr>
              <a:t>Only statute of its kind.</a:t>
            </a:r>
          </a:p>
          <a:p>
            <a:pPr marL="457200" indent="-457200">
              <a:lnSpc>
                <a:spcPct val="100000"/>
              </a:lnSpc>
              <a:spcBef>
                <a:spcPts val="0"/>
              </a:spcBef>
              <a:spcAft>
                <a:spcPts val="0"/>
              </a:spcAft>
              <a:buFont typeface="Arial" panose="020B0604020202020204" pitchFamily="34" charset="0"/>
              <a:buChar char="•"/>
            </a:pPr>
            <a:r>
              <a:rPr lang="en-US" sz="1600" dirty="0">
                <a:latin typeface="+mn-lt"/>
              </a:rPr>
              <a:t>Allows settlors to opt-in by making express reference to Section 3345 in a governing instrument. </a:t>
            </a:r>
          </a:p>
          <a:p>
            <a:pPr marL="457200" indent="-457200">
              <a:lnSpc>
                <a:spcPct val="100000"/>
              </a:lnSpc>
              <a:spcBef>
                <a:spcPts val="0"/>
              </a:spcBef>
              <a:spcAft>
                <a:spcPts val="0"/>
              </a:spcAft>
              <a:buFont typeface="Arial" panose="020B0604020202020204" pitchFamily="34" charset="0"/>
              <a:buChar char="•"/>
            </a:pPr>
            <a:r>
              <a:rPr lang="en-US" sz="1600" dirty="0">
                <a:latin typeface="+mn-lt"/>
              </a:rPr>
              <a:t>Entitles beneficiaries to “beneficiary well-being programs,” which are defined broadly in the statute and the definition can be modified in the governing instrument.</a:t>
            </a:r>
          </a:p>
          <a:p>
            <a:pPr marL="457200" indent="-457200">
              <a:lnSpc>
                <a:spcPct val="100000"/>
              </a:lnSpc>
              <a:spcBef>
                <a:spcPts val="0"/>
              </a:spcBef>
              <a:spcAft>
                <a:spcPts val="0"/>
              </a:spcAft>
              <a:buFont typeface="Arial" panose="020B0604020202020204" pitchFamily="34" charset="0"/>
              <a:buChar char="•"/>
            </a:pPr>
            <a:r>
              <a:rPr lang="en-US" sz="1600" dirty="0">
                <a:latin typeface="+mn-lt"/>
              </a:rPr>
              <a:t>Well-being programs have one or more of the following purposes: (1) preparing beneficiaries for inheriting wealth by providing estate and asset planning, assistance with asset transfers, developing wealth management and money skills, financial literacy and acumen, business fundamentals, entrepreneurship, knowledge of family businesses, and philanthropy and/or (2) educating beneficiaries about the beneficiaries’ family history, the family’s values, family governance, family dynamics, family mental health and well-being, and connection among family members. </a:t>
            </a:r>
          </a:p>
          <a:p>
            <a:pPr marL="457200" indent="-457200">
              <a:lnSpc>
                <a:spcPct val="100000"/>
              </a:lnSpc>
              <a:spcBef>
                <a:spcPts val="0"/>
              </a:spcBef>
              <a:spcAft>
                <a:spcPts val="0"/>
              </a:spcAft>
              <a:buFont typeface="Arial" panose="020B0604020202020204" pitchFamily="34" charset="0"/>
              <a:buChar char="•"/>
            </a:pPr>
            <a:r>
              <a:rPr lang="en-US" sz="1600" dirty="0">
                <a:latin typeface="+mn-lt"/>
              </a:rPr>
              <a:t>Costs are paid by the trust and the beneficiary well-being programs may be provided by the trustee, an affiliate or third party without reducing trustee compensation.</a:t>
            </a:r>
          </a:p>
          <a:p>
            <a:pPr marL="457200" indent="-457200">
              <a:lnSpc>
                <a:spcPct val="100000"/>
              </a:lnSpc>
              <a:spcBef>
                <a:spcPts val="0"/>
              </a:spcBef>
              <a:spcAft>
                <a:spcPts val="0"/>
              </a:spcAft>
              <a:buFont typeface="Arial" panose="020B0604020202020204" pitchFamily="34" charset="0"/>
              <a:buChar char="•"/>
            </a:pPr>
            <a:r>
              <a:rPr lang="en-US" sz="1600" dirty="0">
                <a:latin typeface="+mn-lt"/>
              </a:rPr>
              <a:t>New trustee power added at paragraph (32) of Section 3325, which provides trustees of all Delaware trusts with the power to provide financial education services</a:t>
            </a:r>
          </a:p>
          <a:p>
            <a:pPr marL="457200" indent="-457200">
              <a:lnSpc>
                <a:spcPct val="100000"/>
              </a:lnSpc>
              <a:spcBef>
                <a:spcPts val="0"/>
              </a:spcBef>
              <a:spcAft>
                <a:spcPts val="0"/>
              </a:spcAft>
              <a:buFont typeface="Arial" panose="020B0604020202020204" pitchFamily="34" charset="0"/>
              <a:buChar char="•"/>
            </a:pPr>
            <a:endParaRPr lang="en-US" sz="1700" dirty="0">
              <a:latin typeface="+mn-lt"/>
            </a:endParaRPr>
          </a:p>
          <a:p>
            <a:pPr marL="457200" indent="-457200">
              <a:lnSpc>
                <a:spcPct val="100000"/>
              </a:lnSpc>
              <a:spcBef>
                <a:spcPts val="0"/>
              </a:spcBef>
              <a:spcAft>
                <a:spcPts val="0"/>
              </a:spcAft>
              <a:buFont typeface="Arial" panose="020B0604020202020204" pitchFamily="34" charset="0"/>
              <a:buChar char="•"/>
            </a:pPr>
            <a:endParaRPr lang="en-US" sz="1700" dirty="0">
              <a:latin typeface="+mn-lt"/>
            </a:endParaRPr>
          </a:p>
          <a:p>
            <a:endParaRPr lang="en-US" sz="2400" dirty="0">
              <a:latin typeface="+mn-lt"/>
            </a:endParaRPr>
          </a:p>
        </p:txBody>
      </p:sp>
      <p:sp>
        <p:nvSpPr>
          <p:cNvPr id="4" name="Footer Placeholder 3">
            <a:extLst>
              <a:ext uri="{FF2B5EF4-FFF2-40B4-BE49-F238E27FC236}">
                <a16:creationId xmlns:a16="http://schemas.microsoft.com/office/drawing/2014/main" id="{92A96177-0083-5822-29EA-BF5C916417F4}"/>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10" normalizeH="0" baseline="0" noProof="0" dirty="0">
                <a:ln>
                  <a:noFill/>
                </a:ln>
                <a:solidFill>
                  <a:prstClr val="black"/>
                </a:solidFill>
                <a:effectLst/>
                <a:uLnTx/>
                <a:uFillTx/>
                <a:latin typeface="Arial"/>
                <a:ea typeface="+mn-ea"/>
                <a:cs typeface="+mn-cs"/>
              </a:rPr>
              <a:t>© 2024 Levenfeld Pearlstein, LLC, Morris Nichols Arsht &amp; </a:t>
            </a:r>
            <a:r>
              <a:rPr kumimoji="0" lang="en-GB" sz="1000" b="0" i="0" u="none" strike="noStrike" kern="0" cap="none" spc="-10" normalizeH="0" baseline="0" noProof="0" dirty="0" err="1">
                <a:ln>
                  <a:noFill/>
                </a:ln>
                <a:solidFill>
                  <a:prstClr val="black"/>
                </a:solidFill>
                <a:effectLst/>
                <a:uLnTx/>
                <a:uFillTx/>
                <a:latin typeface="Arial"/>
                <a:ea typeface="+mn-ea"/>
                <a:cs typeface="+mn-cs"/>
              </a:rPr>
              <a:t>Tunnell</a:t>
            </a:r>
            <a:r>
              <a:rPr kumimoji="0" lang="en-GB" sz="1000" b="0" i="0" u="none" strike="noStrike" kern="0" cap="none" spc="-10" normalizeH="0" baseline="0" noProof="0" dirty="0">
                <a:ln>
                  <a:noFill/>
                </a:ln>
                <a:solidFill>
                  <a:prstClr val="black"/>
                </a:solidFill>
                <a:effectLst/>
                <a:uLnTx/>
                <a:uFillTx/>
                <a:latin typeface="Arial"/>
                <a:ea typeface="+mn-ea"/>
                <a:cs typeface="+mn-cs"/>
              </a:rPr>
              <a:t> Greenleaf Trust, and Gordon, </a:t>
            </a:r>
            <a:r>
              <a:rPr kumimoji="0" lang="en-GB" sz="1000" b="0" i="0" u="none" strike="noStrike" kern="0" cap="none" spc="-10" normalizeH="0" baseline="0" noProof="0" dirty="0" err="1">
                <a:ln>
                  <a:noFill/>
                </a:ln>
                <a:solidFill>
                  <a:prstClr val="black"/>
                </a:solidFill>
                <a:effectLst/>
                <a:uLnTx/>
                <a:uFillTx/>
                <a:latin typeface="Arial"/>
                <a:ea typeface="+mn-ea"/>
                <a:cs typeface="+mn-cs"/>
              </a:rPr>
              <a:t>Fournarius</a:t>
            </a:r>
            <a:r>
              <a:rPr kumimoji="0" lang="en-GB" sz="1000" b="0" i="0" u="none" strike="noStrike" kern="0" cap="none" spc="-10" normalizeH="0" baseline="0" noProof="0" dirty="0">
                <a:ln>
                  <a:noFill/>
                </a:ln>
                <a:solidFill>
                  <a:prstClr val="black"/>
                </a:solidFill>
                <a:effectLst/>
                <a:uLnTx/>
                <a:uFillTx/>
                <a:latin typeface="Arial"/>
                <a:ea typeface="+mn-ea"/>
                <a:cs typeface="+mn-cs"/>
              </a:rPr>
              <a:t> &amp; </a:t>
            </a:r>
            <a:r>
              <a:rPr kumimoji="0" lang="en-GB" sz="1000" b="0" i="0" u="none" strike="noStrike" kern="0" cap="none" spc="-10" normalizeH="0" baseline="0" noProof="0" dirty="0" err="1">
                <a:ln>
                  <a:noFill/>
                </a:ln>
                <a:solidFill>
                  <a:prstClr val="black"/>
                </a:solidFill>
                <a:effectLst/>
                <a:uLnTx/>
                <a:uFillTx/>
                <a:latin typeface="Arial"/>
                <a:ea typeface="+mn-ea"/>
                <a:cs typeface="+mn-cs"/>
              </a:rPr>
              <a:t>Marmmarella</a:t>
            </a:r>
            <a:r>
              <a:rPr kumimoji="0" lang="en-GB" sz="1000" b="0" i="0" u="none" strike="noStrike" kern="0" cap="none" spc="-10" normalizeH="0" baseline="0" noProof="0" dirty="0">
                <a:ln>
                  <a:noFill/>
                </a:ln>
                <a:solidFill>
                  <a:prstClr val="black"/>
                </a:solidFill>
                <a:effectLst/>
                <a:uLnTx/>
                <a:uFillTx/>
                <a:latin typeface="Arial"/>
                <a:ea typeface="+mn-ea"/>
                <a:cs typeface="+mn-cs"/>
              </a:rPr>
              <a:t>, P.A.</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1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ABE457E6-B584-6C73-D499-561EEF085A1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68EC6-F668-460A-907C-E9180B3BA416}" type="slidenum">
              <a:rPr kumimoji="0" lang="en-GB" sz="10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000" b="1" i="0" u="none" strike="noStrike" kern="1200" cap="none" spc="0" normalizeH="0" baseline="0" noProof="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D37A2933-A8AC-4DDA-8FBE-5242D5116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0" name="Picture 9">
            <a:extLst>
              <a:ext uri="{FF2B5EF4-FFF2-40B4-BE49-F238E27FC236}">
                <a16:creationId xmlns:a16="http://schemas.microsoft.com/office/drawing/2014/main" id="{86BDF334-2B2C-4F1F-9E66-C5CE070FD3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1" name="Picture 10">
            <a:extLst>
              <a:ext uri="{FF2B5EF4-FFF2-40B4-BE49-F238E27FC236}">
                <a16:creationId xmlns:a16="http://schemas.microsoft.com/office/drawing/2014/main" id="{9A602C80-F651-488B-9272-47DD1F1F1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71059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93F5-F2E5-2A1B-1FFD-56847766C24E}"/>
              </a:ext>
            </a:extLst>
          </p:cNvPr>
          <p:cNvSpPr>
            <a:spLocks noGrp="1"/>
          </p:cNvSpPr>
          <p:nvPr>
            <p:ph type="title"/>
          </p:nvPr>
        </p:nvSpPr>
        <p:spPr>
          <a:xfrm>
            <a:off x="801624" y="723456"/>
            <a:ext cx="10588752" cy="473075"/>
          </a:xfrm>
        </p:spPr>
        <p:txBody>
          <a:bodyPr/>
          <a:lstStyle/>
          <a:p>
            <a:r>
              <a:rPr lang="en-US" sz="3200" dirty="0"/>
              <a:t>Practice Pointers</a:t>
            </a:r>
          </a:p>
        </p:txBody>
      </p:sp>
      <p:sp>
        <p:nvSpPr>
          <p:cNvPr id="3" name="Footer Placeholder 2">
            <a:extLst>
              <a:ext uri="{FF2B5EF4-FFF2-40B4-BE49-F238E27FC236}">
                <a16:creationId xmlns:a16="http://schemas.microsoft.com/office/drawing/2014/main" id="{50CB3896-8F77-5A7A-5967-0B6C5F07E2BA}"/>
              </a:ext>
            </a:extLst>
          </p:cNvPr>
          <p:cNvSpPr>
            <a:spLocks noGrp="1"/>
          </p:cNvSpPr>
          <p:nvPr>
            <p:ph type="ftr" sz="quarter" idx="10"/>
          </p:nvPr>
        </p:nvSpPr>
        <p:spPr/>
        <p:txBody>
          <a:bodyPr/>
          <a:lstStyle/>
          <a:p>
            <a:r>
              <a:rPr lang="en-GB" dirty="0"/>
              <a:t>© 2024 Levenfeld Pearlstein, LLC, Morris Nichols Arsht &amp; </a:t>
            </a:r>
            <a:r>
              <a:rPr lang="en-GB" dirty="0" err="1"/>
              <a:t>Tunnell</a:t>
            </a:r>
            <a:r>
              <a:rPr lang="en-GB" dirty="0"/>
              <a:t> Greenleaf Trust, and Gordon, </a:t>
            </a:r>
            <a:r>
              <a:rPr lang="en-GB" dirty="0" err="1"/>
              <a:t>Fournarius</a:t>
            </a:r>
            <a:r>
              <a:rPr lang="en-GB" dirty="0"/>
              <a:t> &amp; </a:t>
            </a:r>
            <a:r>
              <a:rPr lang="en-GB" dirty="0" err="1"/>
              <a:t>Marmmarella</a:t>
            </a:r>
            <a:r>
              <a:rPr lang="en-GB" dirty="0"/>
              <a:t>, P.A.</a:t>
            </a:r>
          </a:p>
          <a:p>
            <a:endParaRPr lang="en-GB" dirty="0"/>
          </a:p>
        </p:txBody>
      </p:sp>
      <p:sp>
        <p:nvSpPr>
          <p:cNvPr id="4" name="Slide Number Placeholder 3">
            <a:extLst>
              <a:ext uri="{FF2B5EF4-FFF2-40B4-BE49-F238E27FC236}">
                <a16:creationId xmlns:a16="http://schemas.microsoft.com/office/drawing/2014/main" id="{06A0FD1B-5591-4EEE-EE0A-14D445B4F960}"/>
              </a:ext>
            </a:extLst>
          </p:cNvPr>
          <p:cNvSpPr>
            <a:spLocks noGrp="1"/>
          </p:cNvSpPr>
          <p:nvPr>
            <p:ph type="sldNum" sz="quarter" idx="11"/>
          </p:nvPr>
        </p:nvSpPr>
        <p:spPr/>
        <p:txBody>
          <a:bodyPr/>
          <a:lstStyle/>
          <a:p>
            <a:fld id="{6D268EC6-F668-460A-907C-E9180B3BA416}" type="slidenum">
              <a:rPr lang="en-GB" smtClean="0"/>
              <a:pPr/>
              <a:t>17</a:t>
            </a:fld>
            <a:endParaRPr lang="en-GB" dirty="0"/>
          </a:p>
        </p:txBody>
      </p:sp>
      <p:sp>
        <p:nvSpPr>
          <p:cNvPr id="5" name="Text Placeholder 4">
            <a:extLst>
              <a:ext uri="{FF2B5EF4-FFF2-40B4-BE49-F238E27FC236}">
                <a16:creationId xmlns:a16="http://schemas.microsoft.com/office/drawing/2014/main" id="{68590E6B-3EF3-B5DA-D820-3797E6672EDE}"/>
              </a:ext>
            </a:extLst>
          </p:cNvPr>
          <p:cNvSpPr>
            <a:spLocks noGrp="1"/>
          </p:cNvSpPr>
          <p:nvPr>
            <p:ph type="body" sz="quarter" idx="12"/>
          </p:nvPr>
        </p:nvSpPr>
        <p:spPr>
          <a:xfrm>
            <a:off x="804672" y="1627632"/>
            <a:ext cx="10493248" cy="4270374"/>
          </a:xfrm>
        </p:spPr>
        <p:txBody>
          <a:bodyPr/>
          <a:lstStyle/>
          <a:p>
            <a:pPr marL="342900" indent="-342900">
              <a:spcBef>
                <a:spcPts val="1200"/>
              </a:spcBef>
              <a:spcAft>
                <a:spcPts val="1200"/>
              </a:spcAft>
              <a:buFont typeface="Arial" panose="020B0604020202020204" pitchFamily="34" charset="0"/>
              <a:buChar char="•"/>
            </a:pPr>
            <a:r>
              <a:rPr lang="en-US" sz="2200" spc="0" dirty="0">
                <a:latin typeface="+mn-lt"/>
              </a:rPr>
              <a:t>When there is a choice of jurisdiction, consider the alternatives and make an informed decision to begin with. It is easier to choose that it is to change.</a:t>
            </a:r>
          </a:p>
          <a:p>
            <a:pPr marL="342900" indent="-342900">
              <a:spcBef>
                <a:spcPts val="1200"/>
              </a:spcBef>
              <a:spcAft>
                <a:spcPts val="1200"/>
              </a:spcAft>
              <a:buFont typeface="Arial" panose="020B0604020202020204" pitchFamily="34" charset="0"/>
              <a:buChar char="•"/>
            </a:pPr>
            <a:r>
              <a:rPr lang="en-US" sz="2200" spc="0" dirty="0">
                <a:latin typeface="+mn-lt"/>
              </a:rPr>
              <a:t>Knowing the documents is always the first step, but knowing the applicable law as to notices, informing and representation is a close second.</a:t>
            </a:r>
          </a:p>
          <a:p>
            <a:pPr marL="342900" indent="-342900">
              <a:spcBef>
                <a:spcPts val="1200"/>
              </a:spcBef>
              <a:spcAft>
                <a:spcPts val="1200"/>
              </a:spcAft>
              <a:buFont typeface="Arial" panose="020B0604020202020204" pitchFamily="34" charset="0"/>
              <a:buChar char="•"/>
            </a:pPr>
            <a:r>
              <a:rPr lang="en-US" sz="2200" spc="0" dirty="0">
                <a:latin typeface="+mn-lt"/>
              </a:rPr>
              <a:t>Trust acceptance, whether as the original trustee or as a successor trustee, is a critical phase of administration for the determination of the core responsibilities related to notice and information and applicable representation paradigms.</a:t>
            </a:r>
          </a:p>
          <a:p>
            <a:pPr marL="342900" indent="-342900">
              <a:spcBef>
                <a:spcPts val="1200"/>
              </a:spcBef>
              <a:spcAft>
                <a:spcPts val="1200"/>
              </a:spcAft>
              <a:buFont typeface="Arial" panose="020B0604020202020204" pitchFamily="34" charset="0"/>
              <a:buChar char="•"/>
            </a:pPr>
            <a:r>
              <a:rPr lang="en-US" sz="2200" spc="0" dirty="0">
                <a:latin typeface="+mn-lt"/>
              </a:rPr>
              <a:t>Be aware of trusts migrating from other jurisdictions and take special care.</a:t>
            </a:r>
          </a:p>
        </p:txBody>
      </p:sp>
      <p:pic>
        <p:nvPicPr>
          <p:cNvPr id="7" name="Picture 6">
            <a:extLst>
              <a:ext uri="{FF2B5EF4-FFF2-40B4-BE49-F238E27FC236}">
                <a16:creationId xmlns:a16="http://schemas.microsoft.com/office/drawing/2014/main" id="{2028E2DE-CE4D-4DF7-9027-4678F63AB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8" name="Picture 7">
            <a:extLst>
              <a:ext uri="{FF2B5EF4-FFF2-40B4-BE49-F238E27FC236}">
                <a16:creationId xmlns:a16="http://schemas.microsoft.com/office/drawing/2014/main" id="{B1240FA5-01FC-4461-BB7F-AA8648D3F5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9" name="Picture 8">
            <a:extLst>
              <a:ext uri="{FF2B5EF4-FFF2-40B4-BE49-F238E27FC236}">
                <a16:creationId xmlns:a16="http://schemas.microsoft.com/office/drawing/2014/main" id="{2C2D9B38-7537-4867-B91C-8DAF67866F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1589701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6000" spc="-150" dirty="0"/>
              <a:t>Managing the Risk of the Fiduciary</a:t>
            </a:r>
          </a:p>
        </p:txBody>
      </p:sp>
      <p:sp>
        <p:nvSpPr>
          <p:cNvPr id="7" name="Text Placeholder 6"/>
          <p:cNvSpPr>
            <a:spLocks noGrp="1"/>
          </p:cNvSpPr>
          <p:nvPr>
            <p:ph type="body" idx="1"/>
          </p:nvPr>
        </p:nvSpPr>
        <p:spPr/>
        <p:txBody>
          <a:bodyPr/>
          <a:lstStyle/>
          <a:p>
            <a:r>
              <a:rPr lang="en-US" dirty="0">
                <a:latin typeface="+mn-lt"/>
              </a:rPr>
              <a:t>Directed trusts, limitations on liability</a:t>
            </a:r>
          </a:p>
        </p:txBody>
      </p:sp>
      <p:sp>
        <p:nvSpPr>
          <p:cNvPr id="4" name="Footer Placeholder 3"/>
          <p:cNvSpPr>
            <a:spLocks noGrp="1"/>
          </p:cNvSpPr>
          <p:nvPr>
            <p:ph type="ftr" sz="quarter" idx="11"/>
          </p:nvPr>
        </p:nvSpPr>
        <p:spPr/>
        <p:txBody>
          <a:bodyPr/>
          <a:lstStyle/>
          <a:p>
            <a:r>
              <a:rPr lang="en-GB" dirty="0"/>
              <a:t>© 2024 Levenfeld Pearlstein, LLC, Morris Nichols Arsht &amp; </a:t>
            </a:r>
            <a:r>
              <a:rPr lang="en-GB" dirty="0" err="1"/>
              <a:t>Tunnell</a:t>
            </a:r>
            <a:r>
              <a:rPr lang="en-GB" dirty="0"/>
              <a:t> Greenleaf Trust, and Gordon, </a:t>
            </a:r>
            <a:r>
              <a:rPr lang="en-GB" dirty="0" err="1"/>
              <a:t>Fournarius</a:t>
            </a:r>
            <a:r>
              <a:rPr lang="en-GB" dirty="0"/>
              <a:t> &amp; </a:t>
            </a:r>
            <a:r>
              <a:rPr lang="en-GB" dirty="0" err="1"/>
              <a:t>Marmmarella</a:t>
            </a:r>
            <a:r>
              <a:rPr lang="en-GB" dirty="0"/>
              <a:t>, P.A.</a:t>
            </a:r>
          </a:p>
          <a:p>
            <a:endParaRPr lang="en-GB" dirty="0"/>
          </a:p>
        </p:txBody>
      </p:sp>
      <p:sp>
        <p:nvSpPr>
          <p:cNvPr id="5" name="Slide Number Placeholder 4"/>
          <p:cNvSpPr>
            <a:spLocks noGrp="1"/>
          </p:cNvSpPr>
          <p:nvPr>
            <p:ph type="sldNum" sz="quarter" idx="12"/>
          </p:nvPr>
        </p:nvSpPr>
        <p:spPr/>
        <p:txBody>
          <a:bodyPr/>
          <a:lstStyle/>
          <a:p>
            <a:fld id="{6D268EC6-F668-460A-907C-E9180B3BA416}" type="slidenum">
              <a:rPr lang="en-GB" smtClean="0"/>
              <a:pPr/>
              <a:t>18</a:t>
            </a:fld>
            <a:endParaRPr lang="en-GB"/>
          </a:p>
        </p:txBody>
      </p:sp>
      <p:pic>
        <p:nvPicPr>
          <p:cNvPr id="8" name="Picture 7">
            <a:extLst>
              <a:ext uri="{FF2B5EF4-FFF2-40B4-BE49-F238E27FC236}">
                <a16:creationId xmlns:a16="http://schemas.microsoft.com/office/drawing/2014/main" id="{30DF5978-2465-4B76-8FE2-D9A6AF525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834" y="6061477"/>
            <a:ext cx="1080399" cy="329184"/>
          </a:xfrm>
          <a:prstGeom prst="rect">
            <a:avLst/>
          </a:prstGeom>
        </p:spPr>
      </p:pic>
      <p:pic>
        <p:nvPicPr>
          <p:cNvPr id="9" name="Picture 8">
            <a:extLst>
              <a:ext uri="{FF2B5EF4-FFF2-40B4-BE49-F238E27FC236}">
                <a16:creationId xmlns:a16="http://schemas.microsoft.com/office/drawing/2014/main" id="{23FF8F28-5D67-40C7-A32C-25B6A5889F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0" name="Picture 9">
            <a:extLst>
              <a:ext uri="{FF2B5EF4-FFF2-40B4-BE49-F238E27FC236}">
                <a16:creationId xmlns:a16="http://schemas.microsoft.com/office/drawing/2014/main" id="{4C2DAE37-F3DF-49C1-8E59-A68CA01192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3408002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08FB99-56DD-420D-B847-C3FB122FF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9" name="Picture 8">
            <a:extLst>
              <a:ext uri="{FF2B5EF4-FFF2-40B4-BE49-F238E27FC236}">
                <a16:creationId xmlns:a16="http://schemas.microsoft.com/office/drawing/2014/main" id="{CF89A3EB-767C-4AA4-B743-36040E260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0" name="Picture 9">
            <a:extLst>
              <a:ext uri="{FF2B5EF4-FFF2-40B4-BE49-F238E27FC236}">
                <a16:creationId xmlns:a16="http://schemas.microsoft.com/office/drawing/2014/main" id="{7FA84680-178D-4788-9969-96582FF5EE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
        <p:nvSpPr>
          <p:cNvPr id="2" name="Title 1">
            <a:extLst>
              <a:ext uri="{FF2B5EF4-FFF2-40B4-BE49-F238E27FC236}">
                <a16:creationId xmlns:a16="http://schemas.microsoft.com/office/drawing/2014/main" id="{5C5DEFBE-2156-E5B7-B825-569A92C154E2}"/>
              </a:ext>
            </a:extLst>
          </p:cNvPr>
          <p:cNvSpPr>
            <a:spLocks noGrp="1"/>
          </p:cNvSpPr>
          <p:nvPr>
            <p:ph type="title"/>
          </p:nvPr>
        </p:nvSpPr>
        <p:spPr>
          <a:xfrm>
            <a:off x="809870" y="760057"/>
            <a:ext cx="10588752" cy="473075"/>
          </a:xfrm>
        </p:spPr>
        <p:txBody>
          <a:bodyPr/>
          <a:lstStyle/>
          <a:p>
            <a:r>
              <a:rPr lang="en-US" sz="3200" dirty="0"/>
              <a:t>Managing the Risk of the Fiduciary</a:t>
            </a:r>
          </a:p>
        </p:txBody>
      </p:sp>
      <p:graphicFrame>
        <p:nvGraphicFramePr>
          <p:cNvPr id="6" name="Content Placeholder 5">
            <a:extLst>
              <a:ext uri="{FF2B5EF4-FFF2-40B4-BE49-F238E27FC236}">
                <a16:creationId xmlns:a16="http://schemas.microsoft.com/office/drawing/2014/main" id="{BF65142D-2EC5-A6FF-1DD7-611FAC2BE7DC}"/>
              </a:ext>
            </a:extLst>
          </p:cNvPr>
          <p:cNvGraphicFramePr>
            <a:graphicFrameLocks noGrp="1"/>
          </p:cNvGraphicFramePr>
          <p:nvPr>
            <p:ph idx="1"/>
            <p:extLst>
              <p:ext uri="{D42A27DB-BD31-4B8C-83A1-F6EECF244321}">
                <p14:modId xmlns:p14="http://schemas.microsoft.com/office/powerpoint/2010/main" val="519958551"/>
              </p:ext>
            </p:extLst>
          </p:nvPr>
        </p:nvGraphicFramePr>
        <p:xfrm>
          <a:off x="766120" y="1178875"/>
          <a:ext cx="10486767" cy="4626743"/>
        </p:xfrm>
        <a:graphic>
          <a:graphicData uri="http://schemas.openxmlformats.org/drawingml/2006/table">
            <a:tbl>
              <a:tblPr firstRow="1" bandRow="1">
                <a:tableStyleId>{5C22544A-7EE6-4342-B048-85BDC9FD1C3A}</a:tableStyleId>
              </a:tblPr>
              <a:tblGrid>
                <a:gridCol w="2085834">
                  <a:extLst>
                    <a:ext uri="{9D8B030D-6E8A-4147-A177-3AD203B41FA5}">
                      <a16:colId xmlns:a16="http://schemas.microsoft.com/office/drawing/2014/main" val="480267471"/>
                    </a:ext>
                  </a:extLst>
                </a:gridCol>
                <a:gridCol w="2109808">
                  <a:extLst>
                    <a:ext uri="{9D8B030D-6E8A-4147-A177-3AD203B41FA5}">
                      <a16:colId xmlns:a16="http://schemas.microsoft.com/office/drawing/2014/main" val="1475401669"/>
                    </a:ext>
                  </a:extLst>
                </a:gridCol>
                <a:gridCol w="2109808">
                  <a:extLst>
                    <a:ext uri="{9D8B030D-6E8A-4147-A177-3AD203B41FA5}">
                      <a16:colId xmlns:a16="http://schemas.microsoft.com/office/drawing/2014/main" val="2856380325"/>
                    </a:ext>
                  </a:extLst>
                </a:gridCol>
                <a:gridCol w="2086662">
                  <a:extLst>
                    <a:ext uri="{9D8B030D-6E8A-4147-A177-3AD203B41FA5}">
                      <a16:colId xmlns:a16="http://schemas.microsoft.com/office/drawing/2014/main" val="1457577290"/>
                    </a:ext>
                  </a:extLst>
                </a:gridCol>
                <a:gridCol w="2094655">
                  <a:extLst>
                    <a:ext uri="{9D8B030D-6E8A-4147-A177-3AD203B41FA5}">
                      <a16:colId xmlns:a16="http://schemas.microsoft.com/office/drawing/2014/main" val="1588284128"/>
                    </a:ext>
                  </a:extLst>
                </a:gridCol>
              </a:tblGrid>
              <a:tr h="327393">
                <a:tc>
                  <a:txBody>
                    <a:bodyPr/>
                    <a:lstStyle/>
                    <a:p>
                      <a:endParaRPr lang="en-US" sz="1600" dirty="0"/>
                    </a:p>
                  </a:txBody>
                  <a:tcPr anchor="ctr"/>
                </a:tc>
                <a:tc>
                  <a:txBody>
                    <a:bodyPr/>
                    <a:lstStyle/>
                    <a:p>
                      <a:r>
                        <a:rPr lang="en-US" sz="1600" dirty="0"/>
                        <a:t>Delaware</a:t>
                      </a:r>
                    </a:p>
                  </a:txBody>
                  <a:tcPr anchor="ctr"/>
                </a:tc>
                <a:tc>
                  <a:txBody>
                    <a:bodyPr/>
                    <a:lstStyle/>
                    <a:p>
                      <a:r>
                        <a:rPr lang="en-US" sz="1600" dirty="0"/>
                        <a:t>UTC</a:t>
                      </a:r>
                    </a:p>
                  </a:txBody>
                  <a:tcPr anchor="ctr"/>
                </a:tc>
                <a:tc>
                  <a:txBody>
                    <a:bodyPr/>
                    <a:lstStyle/>
                    <a:p>
                      <a:r>
                        <a:rPr lang="en-US" sz="1600" dirty="0"/>
                        <a:t>Illinois</a:t>
                      </a:r>
                    </a:p>
                  </a:txBody>
                  <a:tcPr anchor="ctr"/>
                </a:tc>
                <a:tc>
                  <a:txBody>
                    <a:bodyPr/>
                    <a:lstStyle/>
                    <a:p>
                      <a:r>
                        <a:rPr lang="en-US" sz="1600" dirty="0"/>
                        <a:t>Michigan</a:t>
                      </a:r>
                    </a:p>
                  </a:txBody>
                  <a:tcPr anchor="ctr"/>
                </a:tc>
                <a:extLst>
                  <a:ext uri="{0D108BD9-81ED-4DB2-BD59-A6C34878D82A}">
                    <a16:rowId xmlns:a16="http://schemas.microsoft.com/office/drawing/2014/main" val="3794777700"/>
                  </a:ext>
                </a:extLst>
              </a:tr>
              <a:tr h="1041705">
                <a:tc>
                  <a:txBody>
                    <a:bodyPr/>
                    <a:lstStyle/>
                    <a:p>
                      <a:r>
                        <a:rPr lang="en-US" sz="1600" b="1" dirty="0"/>
                        <a:t>Limits on Liability</a:t>
                      </a:r>
                    </a:p>
                  </a:txBody>
                  <a:tcPr anchor="ctr"/>
                </a:tc>
                <a:tc>
                  <a:txBody>
                    <a:bodyPr/>
                    <a:lstStyle/>
                    <a:p>
                      <a:r>
                        <a:rPr lang="en-US" sz="1600" dirty="0"/>
                        <a:t>12 Del. C.</a:t>
                      </a:r>
                      <a:br>
                        <a:rPr lang="en-US" sz="1600" dirty="0"/>
                      </a:br>
                      <a:r>
                        <a:rPr lang="en-US" sz="1600" dirty="0"/>
                        <a:t>§§ 3303(a),</a:t>
                      </a:r>
                      <a:br>
                        <a:rPr lang="en-US" sz="1600" dirty="0"/>
                      </a:br>
                      <a:r>
                        <a:rPr lang="en-US" sz="1600" dirty="0"/>
                        <a:t>3588</a:t>
                      </a:r>
                    </a:p>
                    <a:p>
                      <a:endParaRPr lang="en-US" sz="1600" dirty="0"/>
                    </a:p>
                  </a:txBody>
                  <a:tcPr anchor="ctr"/>
                </a:tc>
                <a:tc>
                  <a:txBody>
                    <a:bodyPr/>
                    <a:lstStyle/>
                    <a:p>
                      <a:r>
                        <a:rPr lang="en-US" sz="1600" dirty="0"/>
                        <a:t>§§ 1005-1010</a:t>
                      </a:r>
                    </a:p>
                  </a:txBody>
                  <a:tcPr anchor="ctr"/>
                </a:tc>
                <a:tc>
                  <a:txBody>
                    <a:bodyPr/>
                    <a:lstStyle/>
                    <a:p>
                      <a:r>
                        <a:rPr lang="en-US" sz="1600" dirty="0"/>
                        <a:t>Article 10</a:t>
                      </a:r>
                    </a:p>
                    <a:p>
                      <a:r>
                        <a:rPr lang="en-US" sz="1600" dirty="0"/>
                        <a:t>§§ 1005-1010</a:t>
                      </a:r>
                    </a:p>
                  </a:txBody>
                  <a:tcPr anchor="ctr"/>
                </a:tc>
                <a:tc>
                  <a:txBody>
                    <a:bodyPr/>
                    <a:lstStyle/>
                    <a:p>
                      <a:r>
                        <a:rPr lang="en-US" sz="1600" dirty="0"/>
                        <a:t>§ 700.7703, </a:t>
                      </a:r>
                    </a:p>
                    <a:p>
                      <a:r>
                        <a:rPr lang="en-US" sz="1600" dirty="0"/>
                        <a:t>§ 700.7610</a:t>
                      </a:r>
                    </a:p>
                    <a:p>
                      <a:endParaRPr lang="en-US" sz="1600" dirty="0"/>
                    </a:p>
                  </a:txBody>
                  <a:tcPr anchor="ctr"/>
                </a:tc>
                <a:extLst>
                  <a:ext uri="{0D108BD9-81ED-4DB2-BD59-A6C34878D82A}">
                    <a16:rowId xmlns:a16="http://schemas.microsoft.com/office/drawing/2014/main" val="353004589"/>
                  </a:ext>
                </a:extLst>
              </a:tr>
              <a:tr h="1041705">
                <a:tc>
                  <a:txBody>
                    <a:bodyPr/>
                    <a:lstStyle/>
                    <a:p>
                      <a:r>
                        <a:rPr lang="en-US" sz="1600" b="1" dirty="0"/>
                        <a:t>Limitation of Actions</a:t>
                      </a:r>
                    </a:p>
                  </a:txBody>
                  <a:tcPr anchor="ctr"/>
                </a:tc>
                <a:tc>
                  <a:txBody>
                    <a:bodyPr/>
                    <a:lstStyle/>
                    <a:p>
                      <a:r>
                        <a:rPr lang="en-US" sz="1600" dirty="0"/>
                        <a:t>12 Del. C. §§ 3585, 3596</a:t>
                      </a:r>
                    </a:p>
                  </a:txBody>
                  <a:tcPr anchor="ctr"/>
                </a:tc>
                <a:tc>
                  <a:txBody>
                    <a:bodyPr/>
                    <a:lstStyle/>
                    <a:p>
                      <a:r>
                        <a:rPr lang="en-US" sz="1600" dirty="0"/>
                        <a:t>§ 1005</a:t>
                      </a:r>
                    </a:p>
                  </a:txBody>
                  <a:tcPr anchor="ctr"/>
                </a:tc>
                <a:tc>
                  <a:txBody>
                    <a:bodyPr/>
                    <a:lstStyle/>
                    <a:p>
                      <a:r>
                        <a:rPr lang="en-US" sz="1600" dirty="0"/>
                        <a:t>§ 1005</a:t>
                      </a:r>
                    </a:p>
                  </a:txBody>
                  <a:tcPr anchor="ctr"/>
                </a:tc>
                <a:tc>
                  <a:txBody>
                    <a:bodyPr/>
                    <a:lstStyle/>
                    <a:p>
                      <a:r>
                        <a:rPr lang="en-US" sz="1600" dirty="0"/>
                        <a:t>§700.7604</a:t>
                      </a:r>
                    </a:p>
                    <a:p>
                      <a:r>
                        <a:rPr lang="en-US" sz="1600" dirty="0"/>
                        <a:t>§700.7610</a:t>
                      </a:r>
                    </a:p>
                    <a:p>
                      <a:r>
                        <a:rPr lang="en-US" sz="1600" dirty="0"/>
                        <a:t>§700.7905</a:t>
                      </a:r>
                    </a:p>
                    <a:p>
                      <a:endParaRPr lang="en-US" sz="1600" dirty="0"/>
                    </a:p>
                  </a:txBody>
                  <a:tcPr anchor="ctr"/>
                </a:tc>
                <a:extLst>
                  <a:ext uri="{0D108BD9-81ED-4DB2-BD59-A6C34878D82A}">
                    <a16:rowId xmlns:a16="http://schemas.microsoft.com/office/drawing/2014/main" val="1890558241"/>
                  </a:ext>
                </a:extLst>
              </a:tr>
              <a:tr h="803601">
                <a:tc>
                  <a:txBody>
                    <a:bodyPr/>
                    <a:lstStyle/>
                    <a:p>
                      <a:r>
                        <a:rPr lang="en-US" sz="1600" b="1" dirty="0"/>
                        <a:t>Dissenting Co-Trustees and Excluded Trustees</a:t>
                      </a:r>
                    </a:p>
                  </a:txBody>
                  <a:tcPr anchor="ctr"/>
                </a:tc>
                <a:tc>
                  <a:txBody>
                    <a:bodyPr/>
                    <a:lstStyle/>
                    <a:p>
                      <a:r>
                        <a:rPr lang="en-US" sz="1600" dirty="0"/>
                        <a:t>12 Del. C. §§ 3323,  3313A</a:t>
                      </a:r>
                    </a:p>
                  </a:txBody>
                  <a:tcPr anchor="ctr"/>
                </a:tc>
                <a:tc>
                  <a:txBody>
                    <a:bodyPr/>
                    <a:lstStyle/>
                    <a:p>
                      <a:r>
                        <a:rPr lang="en-US" sz="1600" dirty="0"/>
                        <a:t>§ 703(g), (h)</a:t>
                      </a:r>
                    </a:p>
                  </a:txBody>
                  <a:tcPr anchor="ctr"/>
                </a:tc>
                <a:tc>
                  <a:txBody>
                    <a:bodyPr/>
                    <a:lstStyle/>
                    <a:p>
                      <a:r>
                        <a:rPr lang="en-US" sz="1600" dirty="0"/>
                        <a:t>§ 703(g), (h)</a:t>
                      </a:r>
                    </a:p>
                  </a:txBody>
                  <a:tcPr anchor="ctr"/>
                </a:tc>
                <a:tc>
                  <a:txBody>
                    <a:bodyPr/>
                    <a:lstStyle/>
                    <a:p>
                      <a:r>
                        <a:rPr lang="en-US" sz="1600" dirty="0"/>
                        <a:t>§ 700.7703</a:t>
                      </a:r>
                      <a:br>
                        <a:rPr lang="en-US" sz="1600" dirty="0"/>
                      </a:br>
                      <a:r>
                        <a:rPr lang="en-US" sz="1600" dirty="0"/>
                        <a:t>§ 700.7703b (7-10)</a:t>
                      </a:r>
                    </a:p>
                  </a:txBody>
                  <a:tcPr anchor="ctr"/>
                </a:tc>
                <a:extLst>
                  <a:ext uri="{0D108BD9-81ED-4DB2-BD59-A6C34878D82A}">
                    <a16:rowId xmlns:a16="http://schemas.microsoft.com/office/drawing/2014/main" val="3112269306"/>
                  </a:ext>
                </a:extLst>
              </a:tr>
              <a:tr h="803601">
                <a:tc>
                  <a:txBody>
                    <a:bodyPr/>
                    <a:lstStyle/>
                    <a:p>
                      <a:r>
                        <a:rPr lang="en-US" sz="1600" b="1" dirty="0"/>
                        <a:t>Directed Trusts</a:t>
                      </a:r>
                    </a:p>
                  </a:txBody>
                  <a:tcPr anchor="ctr"/>
                </a:tc>
                <a:tc>
                  <a:txBody>
                    <a:bodyPr/>
                    <a:lstStyle/>
                    <a:p>
                      <a:r>
                        <a:rPr lang="en-US" sz="1600" dirty="0"/>
                        <a:t>12 Del. C. § 3313</a:t>
                      </a:r>
                    </a:p>
                  </a:txBody>
                  <a:tcPr anchor="ctr"/>
                </a:tc>
                <a:tc>
                  <a:txBody>
                    <a:bodyPr/>
                    <a:lstStyle/>
                    <a:p>
                      <a:r>
                        <a:rPr lang="en-US" sz="1600" dirty="0"/>
                        <a:t>§ 808/</a:t>
                      </a:r>
                    </a:p>
                    <a:p>
                      <a:r>
                        <a:rPr lang="en-US" sz="1600" dirty="0"/>
                        <a:t>Uniform Directed Trust Act</a:t>
                      </a:r>
                    </a:p>
                  </a:txBody>
                  <a:tcPr anchor="ctr"/>
                </a:tc>
                <a:tc>
                  <a:txBody>
                    <a:bodyPr/>
                    <a:lstStyle/>
                    <a:p>
                      <a:r>
                        <a:rPr lang="en-US" sz="1600" dirty="0"/>
                        <a:t>§ 808 (e)-(f)</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700.7703a,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700.7808</a:t>
                      </a:r>
                    </a:p>
                  </a:txBody>
                  <a:tcPr anchor="ctr"/>
                </a:tc>
                <a:extLst>
                  <a:ext uri="{0D108BD9-81ED-4DB2-BD59-A6C34878D82A}">
                    <a16:rowId xmlns:a16="http://schemas.microsoft.com/office/drawing/2014/main" val="750608470"/>
                  </a:ext>
                </a:extLst>
              </a:tr>
              <a:tr h="511943">
                <a:tc>
                  <a:txBody>
                    <a:bodyPr/>
                    <a:lstStyle/>
                    <a:p>
                      <a:r>
                        <a:rPr lang="en-US" sz="1600" b="1" dirty="0"/>
                        <a:t>Delegation</a:t>
                      </a:r>
                    </a:p>
                  </a:txBody>
                  <a:tcPr anchor="ctr"/>
                </a:tc>
                <a:tc>
                  <a:txBody>
                    <a:bodyPr/>
                    <a:lstStyle/>
                    <a:p>
                      <a:r>
                        <a:rPr lang="en-US" sz="1600" dirty="0"/>
                        <a:t>12 Del. C. § 3322</a:t>
                      </a:r>
                    </a:p>
                  </a:txBody>
                  <a:tcPr anchor="ctr"/>
                </a:tc>
                <a:tc>
                  <a:txBody>
                    <a:bodyPr/>
                    <a:lstStyle/>
                    <a:p>
                      <a:r>
                        <a:rPr lang="en-US" sz="1600" dirty="0"/>
                        <a:t>§ 807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807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700.7703</a:t>
                      </a:r>
                    </a:p>
                  </a:txBody>
                  <a:tcPr anchor="ctr"/>
                </a:tc>
                <a:extLst>
                  <a:ext uri="{0D108BD9-81ED-4DB2-BD59-A6C34878D82A}">
                    <a16:rowId xmlns:a16="http://schemas.microsoft.com/office/drawing/2014/main" val="2187843023"/>
                  </a:ext>
                </a:extLst>
              </a:tr>
            </a:tbl>
          </a:graphicData>
        </a:graphic>
      </p:graphicFrame>
      <p:sp>
        <p:nvSpPr>
          <p:cNvPr id="4" name="Footer Placeholder 3">
            <a:extLst>
              <a:ext uri="{FF2B5EF4-FFF2-40B4-BE49-F238E27FC236}">
                <a16:creationId xmlns:a16="http://schemas.microsoft.com/office/drawing/2014/main" id="{08A883C4-CC08-F3BF-3AF9-DF9EE050B29F}"/>
              </a:ext>
            </a:extLst>
          </p:cNvPr>
          <p:cNvSpPr>
            <a:spLocks noGrp="1"/>
          </p:cNvSpPr>
          <p:nvPr>
            <p:ph type="ftr" sz="quarter" idx="11"/>
          </p:nvPr>
        </p:nvSpPr>
        <p:spPr/>
        <p:txBody>
          <a:bodyPr/>
          <a:lstStyle/>
          <a:p>
            <a:r>
              <a:rPr lang="en-GB" dirty="0"/>
              <a:t>© 2024 Levenfeld Pearlstein, LLC, Morris Nichols Arsht &amp; </a:t>
            </a:r>
            <a:r>
              <a:rPr lang="en-GB" dirty="0" err="1"/>
              <a:t>Tunnell</a:t>
            </a:r>
            <a:r>
              <a:rPr lang="en-GB" dirty="0"/>
              <a:t> Greenleaf Trust, and Gordon, </a:t>
            </a:r>
            <a:r>
              <a:rPr lang="en-GB" dirty="0" err="1"/>
              <a:t>Fournarius</a:t>
            </a:r>
            <a:r>
              <a:rPr lang="en-GB" dirty="0"/>
              <a:t> &amp; </a:t>
            </a:r>
            <a:r>
              <a:rPr lang="en-GB" dirty="0" err="1"/>
              <a:t>Marmmarella</a:t>
            </a:r>
            <a:r>
              <a:rPr lang="en-GB" dirty="0"/>
              <a:t>, P.A.</a:t>
            </a:r>
          </a:p>
          <a:p>
            <a:endParaRPr lang="en-GB" dirty="0"/>
          </a:p>
        </p:txBody>
      </p:sp>
      <p:sp>
        <p:nvSpPr>
          <p:cNvPr id="5" name="Slide Number Placeholder 4">
            <a:extLst>
              <a:ext uri="{FF2B5EF4-FFF2-40B4-BE49-F238E27FC236}">
                <a16:creationId xmlns:a16="http://schemas.microsoft.com/office/drawing/2014/main" id="{F57974D2-45FA-3B99-0F49-B669E5E5E32B}"/>
              </a:ext>
            </a:extLst>
          </p:cNvPr>
          <p:cNvSpPr>
            <a:spLocks noGrp="1"/>
          </p:cNvSpPr>
          <p:nvPr>
            <p:ph type="sldNum" sz="quarter" idx="12"/>
          </p:nvPr>
        </p:nvSpPr>
        <p:spPr/>
        <p:txBody>
          <a:bodyPr/>
          <a:lstStyle/>
          <a:p>
            <a:fld id="{6D268EC6-F668-460A-907C-E9180B3BA416}" type="slidenum">
              <a:rPr lang="en-GB" smtClean="0"/>
              <a:pPr/>
              <a:t>19</a:t>
            </a:fld>
            <a:endParaRPr lang="en-GB"/>
          </a:p>
        </p:txBody>
      </p:sp>
    </p:spTree>
    <p:extLst>
      <p:ext uri="{BB962C8B-B14F-4D97-AF65-F5344CB8AC3E}">
        <p14:creationId xmlns:p14="http://schemas.microsoft.com/office/powerpoint/2010/main" val="3011480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4057C25-6496-D742-95A3-9FAE6AD3B5A5}"/>
              </a:ext>
            </a:extLst>
          </p:cNvPr>
          <p:cNvSpPr>
            <a:spLocks noGrp="1"/>
          </p:cNvSpPr>
          <p:nvPr>
            <p:ph type="ftr" sz="quarter" idx="10"/>
          </p:nvPr>
        </p:nvSpPr>
        <p:spPr/>
        <p:txBody>
          <a:bodyPr/>
          <a:lstStyle/>
          <a:p>
            <a:r>
              <a:rPr lang="en-GB"/>
              <a:t>© 2024 Levenfeld Pearlstein, LLC, Morris Nichols Arsht &amp; Tunnell Greenleaf Trust, and Gordon, Fournarius &amp; Marmmarella, P.A. </a:t>
            </a:r>
            <a:endParaRPr lang="en-GB" dirty="0"/>
          </a:p>
        </p:txBody>
      </p:sp>
      <p:sp>
        <p:nvSpPr>
          <p:cNvPr id="4" name="Slide Number Placeholder 3">
            <a:extLst>
              <a:ext uri="{FF2B5EF4-FFF2-40B4-BE49-F238E27FC236}">
                <a16:creationId xmlns:a16="http://schemas.microsoft.com/office/drawing/2014/main" id="{3754539F-C19F-384F-9C9E-1E3C7142D9AC}"/>
              </a:ext>
            </a:extLst>
          </p:cNvPr>
          <p:cNvSpPr>
            <a:spLocks noGrp="1"/>
          </p:cNvSpPr>
          <p:nvPr>
            <p:ph type="sldNum" sz="quarter" idx="11"/>
          </p:nvPr>
        </p:nvSpPr>
        <p:spPr/>
        <p:txBody>
          <a:bodyPr/>
          <a:lstStyle/>
          <a:p>
            <a:fld id="{6D268EC6-F668-460A-907C-E9180B3BA416}" type="slidenum">
              <a:rPr lang="en-GB" smtClean="0"/>
              <a:pPr/>
              <a:t>2</a:t>
            </a:fld>
            <a:endParaRPr lang="en-GB" dirty="0"/>
          </a:p>
        </p:txBody>
      </p:sp>
      <p:pic>
        <p:nvPicPr>
          <p:cNvPr id="17" name="Picture Placeholder 16">
            <a:extLst>
              <a:ext uri="{FF2B5EF4-FFF2-40B4-BE49-F238E27FC236}">
                <a16:creationId xmlns:a16="http://schemas.microsoft.com/office/drawing/2014/main" id="{BEA36E72-A398-C3E6-0F0D-4E684484FE5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58" b="458"/>
          <a:stretch>
            <a:fillRect/>
          </a:stretch>
        </p:blipFill>
        <p:spPr>
          <a:xfrm>
            <a:off x="545013" y="1134450"/>
            <a:ext cx="2407014" cy="2884385"/>
          </a:xfrm>
        </p:spPr>
      </p:pic>
      <p:sp>
        <p:nvSpPr>
          <p:cNvPr id="7" name="Text Placeholder 5">
            <a:extLst>
              <a:ext uri="{FF2B5EF4-FFF2-40B4-BE49-F238E27FC236}">
                <a16:creationId xmlns:a16="http://schemas.microsoft.com/office/drawing/2014/main" id="{DDC0C4AB-CF05-9B01-186B-6239B8D8E11F}"/>
              </a:ext>
            </a:extLst>
          </p:cNvPr>
          <p:cNvSpPr txBox="1">
            <a:spLocks/>
          </p:cNvSpPr>
          <p:nvPr/>
        </p:nvSpPr>
        <p:spPr>
          <a:xfrm>
            <a:off x="545013" y="4120156"/>
            <a:ext cx="3143947" cy="343440"/>
          </a:xfrm>
          <a:prstGeom prst="rect">
            <a:avLst/>
          </a:prstGeom>
        </p:spPr>
        <p:txBody>
          <a:bodyPr vert="horz" lIns="0" tIns="0" rIns="0" bIns="0" rtlCol="0">
            <a:noAutofit/>
          </a:bodyPr>
          <a:lstStyle>
            <a:lvl1pPr marL="0" indent="0" algn="l" defTabSz="914400" rtl="0" eaLnBrk="1" latinLnBrk="0" hangingPunct="1">
              <a:lnSpc>
                <a:spcPct val="75000"/>
              </a:lnSpc>
              <a:spcBef>
                <a:spcPts val="0"/>
              </a:spcBef>
              <a:spcAft>
                <a:spcPts val="0"/>
              </a:spcAft>
              <a:buFont typeface="Arial" panose="020B0604020202020204" pitchFamily="34" charset="0"/>
              <a:buNone/>
              <a:defRPr sz="3000" kern="1200" spc="0">
                <a:solidFill>
                  <a:schemeClr val="tx1"/>
                </a:solidFill>
                <a:latin typeface="Times"/>
                <a:ea typeface="+mn-ea"/>
                <a:cs typeface="Times"/>
              </a:defRPr>
            </a:lvl1pPr>
            <a:lvl2pPr marL="0" indent="0" algn="l" defTabSz="914400" rtl="0" eaLnBrk="1" latinLnBrk="0" hangingPunct="1">
              <a:lnSpc>
                <a:spcPct val="85000"/>
              </a:lnSpc>
              <a:spcBef>
                <a:spcPts val="1600"/>
              </a:spcBef>
              <a:spcAft>
                <a:spcPts val="600"/>
              </a:spcAft>
              <a:buFont typeface="Arial" panose="020B0604020202020204" pitchFamily="34" charset="0"/>
              <a:buNone/>
              <a:defRPr sz="1200" kern="1200" cap="all" spc="0">
                <a:solidFill>
                  <a:schemeClr val="tx1"/>
                </a:solidFill>
                <a:latin typeface="Arial"/>
                <a:ea typeface="+mn-ea"/>
                <a:cs typeface="Arial"/>
              </a:defRPr>
            </a:lvl2pPr>
            <a:lvl3pPr marL="223838" indent="-223838" algn="l" defTabSz="914400" rtl="0" eaLnBrk="1" latinLnBrk="0" hangingPunct="1">
              <a:lnSpc>
                <a:spcPct val="120000"/>
              </a:lnSpc>
              <a:spcBef>
                <a:spcPts val="0"/>
              </a:spcBef>
              <a:spcAft>
                <a:spcPts val="0"/>
              </a:spcAft>
              <a:buFont typeface="Arial" panose="020B0604020202020204" pitchFamily="34" charset="0"/>
              <a:buNone/>
              <a:defRPr sz="1200" kern="1200" spc="-30">
                <a:solidFill>
                  <a:schemeClr val="tx1"/>
                </a:solidFill>
                <a:latin typeface="+mn-lt"/>
                <a:ea typeface="+mn-ea"/>
                <a:cs typeface="+mn-cs"/>
              </a:defRPr>
            </a:lvl3pPr>
            <a:lvl4pPr marL="571500" indent="-285750" algn="l" defTabSz="914400" rtl="0" eaLnBrk="1" latinLnBrk="0" hangingPunct="1">
              <a:lnSpc>
                <a:spcPct val="120000"/>
              </a:lnSpc>
              <a:spcBef>
                <a:spcPts val="0"/>
              </a:spcBef>
              <a:spcAft>
                <a:spcPts val="0"/>
              </a:spcAft>
              <a:buFont typeface="Lucida Grande"/>
              <a:buNone/>
              <a:defRPr sz="1200" kern="1200" spc="-30">
                <a:solidFill>
                  <a:schemeClr val="tx1"/>
                </a:solidFill>
                <a:latin typeface="+mn-lt"/>
                <a:ea typeface="+mn-ea"/>
                <a:cs typeface="+mn-cs"/>
              </a:defRPr>
            </a:lvl4pPr>
            <a:lvl5pPr marL="857250" indent="-233363" algn="l" defTabSz="914400" rtl="0" eaLnBrk="1" latinLnBrk="0" hangingPunct="1">
              <a:lnSpc>
                <a:spcPct val="120000"/>
              </a:lnSpc>
              <a:spcBef>
                <a:spcPts val="0"/>
              </a:spcBef>
              <a:spcAft>
                <a:spcPts val="0"/>
              </a:spcAft>
              <a:buSzPct val="80000"/>
              <a:buFont typeface="Lucida Grande"/>
              <a:buNone/>
              <a:defRPr sz="1200" kern="1200" spc="-3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n-lt"/>
              </a:rPr>
              <a:t>Suzanne Shier</a:t>
            </a:r>
          </a:p>
        </p:txBody>
      </p:sp>
      <p:sp>
        <p:nvSpPr>
          <p:cNvPr id="10" name="TextBox 9">
            <a:extLst>
              <a:ext uri="{FF2B5EF4-FFF2-40B4-BE49-F238E27FC236}">
                <a16:creationId xmlns:a16="http://schemas.microsoft.com/office/drawing/2014/main" id="{2EFC96FD-8D4C-EB6F-16CA-5F367D1181CE}"/>
              </a:ext>
            </a:extLst>
          </p:cNvPr>
          <p:cNvSpPr txBox="1"/>
          <p:nvPr/>
        </p:nvSpPr>
        <p:spPr>
          <a:xfrm>
            <a:off x="489671" y="4465243"/>
            <a:ext cx="2920570" cy="10926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COUNSEL </a:t>
            </a:r>
            <a:br>
              <a:rPr kumimoji="0" lang="en-US" sz="1300" b="0" i="0" u="none" strike="noStrike" kern="1200" cap="none" spc="0" normalizeH="0" baseline="0" noProof="0" dirty="0">
                <a:ln>
                  <a:noFill/>
                </a:ln>
                <a:solidFill>
                  <a:prstClr val="black"/>
                </a:solidFill>
                <a:effectLst/>
                <a:uLnTx/>
                <a:uFillTx/>
                <a:latin typeface="Arial"/>
                <a:ea typeface="+mn-ea"/>
                <a:cs typeface="+mn-cs"/>
              </a:rPr>
            </a:br>
            <a:r>
              <a:rPr kumimoji="0" lang="en-US" sz="1300" b="0" i="0" u="none" strike="noStrike" kern="1200" cap="none" spc="0" normalizeH="0" baseline="0" noProof="0" dirty="0">
                <a:ln>
                  <a:noFill/>
                </a:ln>
                <a:solidFill>
                  <a:prstClr val="black"/>
                </a:solidFill>
                <a:effectLst/>
                <a:uLnTx/>
                <a:uFillTx/>
                <a:latin typeface="Arial"/>
                <a:ea typeface="+mn-ea"/>
                <a:cs typeface="+mn-cs"/>
              </a:rPr>
              <a:t>LEVENFELD PEARLSTEIN, LLC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sshier@lplegal.com</a:t>
            </a:r>
            <a:br>
              <a:rPr kumimoji="0" lang="en-US" sz="1300" b="0" i="0" u="none" strike="noStrike" kern="1200" cap="none" spc="0" normalizeH="0" baseline="0" noProof="0" dirty="0">
                <a:ln>
                  <a:noFill/>
                </a:ln>
                <a:solidFill>
                  <a:prstClr val="black"/>
                </a:solidFill>
                <a:effectLst/>
                <a:uLnTx/>
                <a:uFillTx/>
                <a:latin typeface="Arial"/>
                <a:ea typeface="+mn-ea"/>
                <a:cs typeface="+mn-cs"/>
              </a:rPr>
            </a:br>
            <a:r>
              <a:rPr kumimoji="0" lang="en-US" sz="1300" b="0" i="0" u="none" strike="noStrike" kern="1200" cap="none" spc="0" normalizeH="0" baseline="0" noProof="0" dirty="0">
                <a:ln>
                  <a:noFill/>
                </a:ln>
                <a:solidFill>
                  <a:prstClr val="black"/>
                </a:solidFill>
                <a:effectLst/>
                <a:uLnTx/>
                <a:uFillTx/>
                <a:latin typeface="Arial"/>
                <a:ea typeface="+mn-ea"/>
                <a:cs typeface="+mn-cs"/>
              </a:rPr>
              <a:t>(312) 476-7505</a:t>
            </a:r>
          </a:p>
        </p:txBody>
      </p:sp>
      <p:pic>
        <p:nvPicPr>
          <p:cNvPr id="1026" name="Picture 2">
            <a:extLst>
              <a:ext uri="{FF2B5EF4-FFF2-40B4-BE49-F238E27FC236}">
                <a16:creationId xmlns:a16="http://schemas.microsoft.com/office/drawing/2014/main" id="{CBF5579D-DAFD-95E0-4E91-1D2F05A00F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41" r="19017"/>
          <a:stretch/>
        </p:blipFill>
        <p:spPr bwMode="auto">
          <a:xfrm>
            <a:off x="3445164" y="1121381"/>
            <a:ext cx="2407015" cy="288438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5">
            <a:extLst>
              <a:ext uri="{FF2B5EF4-FFF2-40B4-BE49-F238E27FC236}">
                <a16:creationId xmlns:a16="http://schemas.microsoft.com/office/drawing/2014/main" id="{0C9D2480-D1EB-844C-7F37-E1A1E90EAE3D}"/>
              </a:ext>
            </a:extLst>
          </p:cNvPr>
          <p:cNvSpPr txBox="1">
            <a:spLocks/>
          </p:cNvSpPr>
          <p:nvPr/>
        </p:nvSpPr>
        <p:spPr>
          <a:xfrm>
            <a:off x="3445164" y="4120668"/>
            <a:ext cx="3076711" cy="343440"/>
          </a:xfrm>
          <a:prstGeom prst="rect">
            <a:avLst/>
          </a:prstGeom>
        </p:spPr>
        <p:txBody>
          <a:bodyPr vert="horz" lIns="0" tIns="0" rIns="0" bIns="0" rtlCol="0">
            <a:noAutofit/>
          </a:bodyPr>
          <a:lstStyle>
            <a:lvl1pPr marL="0" indent="0" algn="l" defTabSz="914400" rtl="0" eaLnBrk="1" latinLnBrk="0" hangingPunct="1">
              <a:lnSpc>
                <a:spcPct val="75000"/>
              </a:lnSpc>
              <a:spcBef>
                <a:spcPts val="0"/>
              </a:spcBef>
              <a:spcAft>
                <a:spcPts val="0"/>
              </a:spcAft>
              <a:buFont typeface="Arial" panose="020B0604020202020204" pitchFamily="34" charset="0"/>
              <a:buNone/>
              <a:defRPr sz="3000" kern="1200" spc="0">
                <a:solidFill>
                  <a:schemeClr val="tx1"/>
                </a:solidFill>
                <a:latin typeface="Times"/>
                <a:ea typeface="+mn-ea"/>
                <a:cs typeface="Times"/>
              </a:defRPr>
            </a:lvl1pPr>
            <a:lvl2pPr marL="0" indent="0" algn="l" defTabSz="914400" rtl="0" eaLnBrk="1" latinLnBrk="0" hangingPunct="1">
              <a:lnSpc>
                <a:spcPct val="85000"/>
              </a:lnSpc>
              <a:spcBef>
                <a:spcPts val="1600"/>
              </a:spcBef>
              <a:spcAft>
                <a:spcPts val="600"/>
              </a:spcAft>
              <a:buFont typeface="Arial" panose="020B0604020202020204" pitchFamily="34" charset="0"/>
              <a:buNone/>
              <a:defRPr sz="1200" kern="1200" cap="all" spc="0">
                <a:solidFill>
                  <a:schemeClr val="tx1"/>
                </a:solidFill>
                <a:latin typeface="Arial"/>
                <a:ea typeface="+mn-ea"/>
                <a:cs typeface="Arial"/>
              </a:defRPr>
            </a:lvl2pPr>
            <a:lvl3pPr marL="223838" indent="-223838" algn="l" defTabSz="914400" rtl="0" eaLnBrk="1" latinLnBrk="0" hangingPunct="1">
              <a:lnSpc>
                <a:spcPct val="120000"/>
              </a:lnSpc>
              <a:spcBef>
                <a:spcPts val="0"/>
              </a:spcBef>
              <a:spcAft>
                <a:spcPts val="0"/>
              </a:spcAft>
              <a:buFont typeface="Arial" panose="020B0604020202020204" pitchFamily="34" charset="0"/>
              <a:buNone/>
              <a:defRPr sz="1200" kern="1200" spc="-30">
                <a:solidFill>
                  <a:schemeClr val="tx1"/>
                </a:solidFill>
                <a:latin typeface="+mn-lt"/>
                <a:ea typeface="+mn-ea"/>
                <a:cs typeface="+mn-cs"/>
              </a:defRPr>
            </a:lvl3pPr>
            <a:lvl4pPr marL="571500" indent="-285750" algn="l" defTabSz="914400" rtl="0" eaLnBrk="1" latinLnBrk="0" hangingPunct="1">
              <a:lnSpc>
                <a:spcPct val="120000"/>
              </a:lnSpc>
              <a:spcBef>
                <a:spcPts val="0"/>
              </a:spcBef>
              <a:spcAft>
                <a:spcPts val="0"/>
              </a:spcAft>
              <a:buFont typeface="Lucida Grande"/>
              <a:buNone/>
              <a:defRPr sz="1200" kern="1200" spc="-30">
                <a:solidFill>
                  <a:schemeClr val="tx1"/>
                </a:solidFill>
                <a:latin typeface="+mn-lt"/>
                <a:ea typeface="+mn-ea"/>
                <a:cs typeface="+mn-cs"/>
              </a:defRPr>
            </a:lvl4pPr>
            <a:lvl5pPr marL="857250" indent="-233363" algn="l" defTabSz="914400" rtl="0" eaLnBrk="1" latinLnBrk="0" hangingPunct="1">
              <a:lnSpc>
                <a:spcPct val="120000"/>
              </a:lnSpc>
              <a:spcBef>
                <a:spcPts val="0"/>
              </a:spcBef>
              <a:spcAft>
                <a:spcPts val="0"/>
              </a:spcAft>
              <a:buSzPct val="80000"/>
              <a:buFont typeface="Lucida Grande"/>
              <a:buNone/>
              <a:defRPr sz="1200" kern="1200" spc="-3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n-lt"/>
              </a:rPr>
              <a:t>J. Zachary Haupt</a:t>
            </a:r>
          </a:p>
        </p:txBody>
      </p:sp>
      <p:sp>
        <p:nvSpPr>
          <p:cNvPr id="6" name="TextBox 5">
            <a:extLst>
              <a:ext uri="{FF2B5EF4-FFF2-40B4-BE49-F238E27FC236}">
                <a16:creationId xmlns:a16="http://schemas.microsoft.com/office/drawing/2014/main" id="{D6CC5496-ACF9-3A04-BC30-70F78A9F3631}"/>
              </a:ext>
            </a:extLst>
          </p:cNvPr>
          <p:cNvSpPr txBox="1"/>
          <p:nvPr/>
        </p:nvSpPr>
        <p:spPr>
          <a:xfrm>
            <a:off x="3363683" y="4385535"/>
            <a:ext cx="3680950" cy="12926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Arial"/>
              </a:rPr>
              <a:t>SPECIAL COUNSEL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MORRIS</a:t>
            </a:r>
            <a:r>
              <a:rPr lang="en-US" sz="1300" dirty="0">
                <a:solidFill>
                  <a:prstClr val="black"/>
                </a:solidFill>
                <a:latin typeface="Arial"/>
              </a:rPr>
              <a:t>, </a:t>
            </a:r>
            <a:r>
              <a:rPr kumimoji="0" lang="en-US" sz="1300" b="0" i="0" u="none" strike="noStrike" kern="1200" cap="none" spc="0" normalizeH="0" baseline="0" noProof="0" dirty="0">
                <a:ln>
                  <a:noFill/>
                </a:ln>
                <a:solidFill>
                  <a:prstClr val="black"/>
                </a:solidFill>
                <a:effectLst/>
                <a:uLnTx/>
                <a:uFillTx/>
                <a:latin typeface="Arial"/>
                <a:ea typeface="+mn-ea"/>
                <a:cs typeface="+mn-cs"/>
              </a:rPr>
              <a:t>NICHOLS, ARSHT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&amp; TUNNELL LLP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Arial"/>
              </a:rPr>
              <a:t>zhaupt@morrisnichols.com</a:t>
            </a:r>
            <a:br>
              <a:rPr kumimoji="0" lang="en-US" sz="1300" b="0" i="0" u="none" strike="noStrike" kern="1200" cap="none" spc="0" normalizeH="0" baseline="0" noProof="0" dirty="0">
                <a:ln>
                  <a:noFill/>
                </a:ln>
                <a:solidFill>
                  <a:prstClr val="black"/>
                </a:solidFill>
                <a:effectLst/>
                <a:uLnTx/>
                <a:uFillTx/>
                <a:latin typeface="Arial"/>
                <a:ea typeface="+mn-ea"/>
                <a:cs typeface="+mn-cs"/>
              </a:rPr>
            </a:br>
            <a:r>
              <a:rPr kumimoji="0" lang="en-US" sz="1300" b="0" i="0" u="none" strike="noStrike" kern="1200" cap="none" spc="0" normalizeH="0" baseline="0" noProof="0" dirty="0">
                <a:ln>
                  <a:noFill/>
                </a:ln>
                <a:solidFill>
                  <a:prstClr val="black"/>
                </a:solidFill>
                <a:effectLst/>
                <a:uLnTx/>
                <a:uFillTx/>
                <a:latin typeface="Arial"/>
                <a:ea typeface="+mn-ea"/>
                <a:cs typeface="+mn-cs"/>
              </a:rPr>
              <a:t>(302) 351-9424</a:t>
            </a:r>
          </a:p>
        </p:txBody>
      </p:sp>
      <p:sp>
        <p:nvSpPr>
          <p:cNvPr id="12" name="Title 11">
            <a:extLst>
              <a:ext uri="{FF2B5EF4-FFF2-40B4-BE49-F238E27FC236}">
                <a16:creationId xmlns:a16="http://schemas.microsoft.com/office/drawing/2014/main" id="{ADCD5FE1-3A67-8240-F9FA-0E2F5C4A054D}"/>
              </a:ext>
            </a:extLst>
          </p:cNvPr>
          <p:cNvSpPr>
            <a:spLocks noGrp="1"/>
          </p:cNvSpPr>
          <p:nvPr>
            <p:ph type="title"/>
          </p:nvPr>
        </p:nvSpPr>
        <p:spPr>
          <a:xfrm>
            <a:off x="801624" y="455850"/>
            <a:ext cx="10588752" cy="473075"/>
          </a:xfrm>
        </p:spPr>
        <p:txBody>
          <a:bodyPr/>
          <a:lstStyle/>
          <a:p>
            <a:r>
              <a:rPr lang="en-US" sz="3200" dirty="0"/>
              <a:t>Here with you today</a:t>
            </a:r>
          </a:p>
        </p:txBody>
      </p:sp>
      <p:pic>
        <p:nvPicPr>
          <p:cNvPr id="13" name="Picture 12">
            <a:extLst>
              <a:ext uri="{FF2B5EF4-FFF2-40B4-BE49-F238E27FC236}">
                <a16:creationId xmlns:a16="http://schemas.microsoft.com/office/drawing/2014/main" id="{7D06E224-679B-4CB1-A365-8604D66651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4" name="Picture 13">
            <a:extLst>
              <a:ext uri="{FF2B5EF4-FFF2-40B4-BE49-F238E27FC236}">
                <a16:creationId xmlns:a16="http://schemas.microsoft.com/office/drawing/2014/main" id="{5AC40C4C-A9FB-485D-8F92-8E00F3190F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5" name="Picture 14">
            <a:extLst>
              <a:ext uri="{FF2B5EF4-FFF2-40B4-BE49-F238E27FC236}">
                <a16:creationId xmlns:a16="http://schemas.microsoft.com/office/drawing/2014/main" id="{1BCC45B9-E907-4868-81F5-7597DEE8E1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pic>
        <p:nvPicPr>
          <p:cNvPr id="8" name="Picture 7">
            <a:extLst>
              <a:ext uri="{FF2B5EF4-FFF2-40B4-BE49-F238E27FC236}">
                <a16:creationId xmlns:a16="http://schemas.microsoft.com/office/drawing/2014/main" id="{9AEF83BF-FEB8-4152-8905-CEEF908B0239}"/>
              </a:ext>
            </a:extLst>
          </p:cNvPr>
          <p:cNvPicPr>
            <a:picLocks noChangeAspect="1"/>
          </p:cNvPicPr>
          <p:nvPr/>
        </p:nvPicPr>
        <p:blipFill rotWithShape="1">
          <a:blip r:embed="rId8"/>
          <a:srcRect b="5056"/>
          <a:stretch/>
        </p:blipFill>
        <p:spPr>
          <a:xfrm>
            <a:off x="6353252" y="1121220"/>
            <a:ext cx="2394551" cy="2884385"/>
          </a:xfrm>
          <a:prstGeom prst="rect">
            <a:avLst/>
          </a:prstGeom>
        </p:spPr>
      </p:pic>
      <p:pic>
        <p:nvPicPr>
          <p:cNvPr id="16" name="Picture 15">
            <a:extLst>
              <a:ext uri="{FF2B5EF4-FFF2-40B4-BE49-F238E27FC236}">
                <a16:creationId xmlns:a16="http://schemas.microsoft.com/office/drawing/2014/main" id="{4AF5EF6C-B4BF-46F5-8DBB-5F54F721D1C0}"/>
              </a:ext>
            </a:extLst>
          </p:cNvPr>
          <p:cNvPicPr>
            <a:picLocks noChangeAspect="1"/>
          </p:cNvPicPr>
          <p:nvPr/>
        </p:nvPicPr>
        <p:blipFill>
          <a:blip r:embed="rId9"/>
          <a:stretch>
            <a:fillRect/>
          </a:stretch>
        </p:blipFill>
        <p:spPr>
          <a:xfrm>
            <a:off x="9308502" y="1134449"/>
            <a:ext cx="2273484" cy="2884386"/>
          </a:xfrm>
          <a:prstGeom prst="rect">
            <a:avLst/>
          </a:prstGeom>
        </p:spPr>
      </p:pic>
      <p:sp>
        <p:nvSpPr>
          <p:cNvPr id="19" name="Text Placeholder 5">
            <a:extLst>
              <a:ext uri="{FF2B5EF4-FFF2-40B4-BE49-F238E27FC236}">
                <a16:creationId xmlns:a16="http://schemas.microsoft.com/office/drawing/2014/main" id="{24D1A034-6FA4-44D2-A6DC-91EA3E524954}"/>
              </a:ext>
            </a:extLst>
          </p:cNvPr>
          <p:cNvSpPr txBox="1">
            <a:spLocks/>
          </p:cNvSpPr>
          <p:nvPr/>
        </p:nvSpPr>
        <p:spPr>
          <a:xfrm>
            <a:off x="6358637" y="4120667"/>
            <a:ext cx="3076711" cy="343440"/>
          </a:xfrm>
          <a:prstGeom prst="rect">
            <a:avLst/>
          </a:prstGeom>
        </p:spPr>
        <p:txBody>
          <a:bodyPr vert="horz" lIns="0" tIns="0" rIns="0" bIns="0" rtlCol="0">
            <a:noAutofit/>
          </a:bodyPr>
          <a:lstStyle>
            <a:lvl1pPr marL="0" indent="0" algn="l" defTabSz="914400" rtl="0" eaLnBrk="1" latinLnBrk="0" hangingPunct="1">
              <a:lnSpc>
                <a:spcPct val="75000"/>
              </a:lnSpc>
              <a:spcBef>
                <a:spcPts val="0"/>
              </a:spcBef>
              <a:spcAft>
                <a:spcPts val="0"/>
              </a:spcAft>
              <a:buFont typeface="Arial" panose="020B0604020202020204" pitchFamily="34" charset="0"/>
              <a:buNone/>
              <a:defRPr sz="3000" kern="1200" spc="0">
                <a:solidFill>
                  <a:schemeClr val="tx1"/>
                </a:solidFill>
                <a:latin typeface="Times"/>
                <a:ea typeface="+mn-ea"/>
                <a:cs typeface="Times"/>
              </a:defRPr>
            </a:lvl1pPr>
            <a:lvl2pPr marL="0" indent="0" algn="l" defTabSz="914400" rtl="0" eaLnBrk="1" latinLnBrk="0" hangingPunct="1">
              <a:lnSpc>
                <a:spcPct val="85000"/>
              </a:lnSpc>
              <a:spcBef>
                <a:spcPts val="1600"/>
              </a:spcBef>
              <a:spcAft>
                <a:spcPts val="600"/>
              </a:spcAft>
              <a:buFont typeface="Arial" panose="020B0604020202020204" pitchFamily="34" charset="0"/>
              <a:buNone/>
              <a:defRPr sz="1200" kern="1200" cap="all" spc="0">
                <a:solidFill>
                  <a:schemeClr val="tx1"/>
                </a:solidFill>
                <a:latin typeface="Arial"/>
                <a:ea typeface="+mn-ea"/>
                <a:cs typeface="Arial"/>
              </a:defRPr>
            </a:lvl2pPr>
            <a:lvl3pPr marL="223838" indent="-223838" algn="l" defTabSz="914400" rtl="0" eaLnBrk="1" latinLnBrk="0" hangingPunct="1">
              <a:lnSpc>
                <a:spcPct val="120000"/>
              </a:lnSpc>
              <a:spcBef>
                <a:spcPts val="0"/>
              </a:spcBef>
              <a:spcAft>
                <a:spcPts val="0"/>
              </a:spcAft>
              <a:buFont typeface="Arial" panose="020B0604020202020204" pitchFamily="34" charset="0"/>
              <a:buNone/>
              <a:defRPr sz="1200" kern="1200" spc="-30">
                <a:solidFill>
                  <a:schemeClr val="tx1"/>
                </a:solidFill>
                <a:latin typeface="+mn-lt"/>
                <a:ea typeface="+mn-ea"/>
                <a:cs typeface="+mn-cs"/>
              </a:defRPr>
            </a:lvl3pPr>
            <a:lvl4pPr marL="571500" indent="-285750" algn="l" defTabSz="914400" rtl="0" eaLnBrk="1" latinLnBrk="0" hangingPunct="1">
              <a:lnSpc>
                <a:spcPct val="120000"/>
              </a:lnSpc>
              <a:spcBef>
                <a:spcPts val="0"/>
              </a:spcBef>
              <a:spcAft>
                <a:spcPts val="0"/>
              </a:spcAft>
              <a:buFont typeface="Lucida Grande"/>
              <a:buNone/>
              <a:defRPr sz="1200" kern="1200" spc="-30">
                <a:solidFill>
                  <a:schemeClr val="tx1"/>
                </a:solidFill>
                <a:latin typeface="+mn-lt"/>
                <a:ea typeface="+mn-ea"/>
                <a:cs typeface="+mn-cs"/>
              </a:defRPr>
            </a:lvl4pPr>
            <a:lvl5pPr marL="857250" indent="-233363" algn="l" defTabSz="914400" rtl="0" eaLnBrk="1" latinLnBrk="0" hangingPunct="1">
              <a:lnSpc>
                <a:spcPct val="120000"/>
              </a:lnSpc>
              <a:spcBef>
                <a:spcPts val="0"/>
              </a:spcBef>
              <a:spcAft>
                <a:spcPts val="0"/>
              </a:spcAft>
              <a:buSzPct val="80000"/>
              <a:buFont typeface="Lucida Grande"/>
              <a:buNone/>
              <a:defRPr sz="1200" kern="1200" spc="-3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n-lt"/>
              </a:rPr>
              <a:t>Wendy Zimmer Cox</a:t>
            </a:r>
          </a:p>
        </p:txBody>
      </p:sp>
      <p:sp>
        <p:nvSpPr>
          <p:cNvPr id="20" name="TextBox 19">
            <a:extLst>
              <a:ext uri="{FF2B5EF4-FFF2-40B4-BE49-F238E27FC236}">
                <a16:creationId xmlns:a16="http://schemas.microsoft.com/office/drawing/2014/main" id="{528C1E15-00FD-4F9D-9544-0D6EC02B8819}"/>
              </a:ext>
            </a:extLst>
          </p:cNvPr>
          <p:cNvSpPr txBox="1"/>
          <p:nvPr/>
        </p:nvSpPr>
        <p:spPr>
          <a:xfrm>
            <a:off x="6294699" y="4385535"/>
            <a:ext cx="3140649" cy="12926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Arial"/>
              </a:rPr>
              <a:t>DIRECTOR OF PERSONAL TRUST, CHIEF FIDUCIARY OFFICER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GREENLEAF TRUST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Arial"/>
              <a:ea typeface="+mn-ea"/>
              <a:cs typeface="+mn-cs"/>
            </a:endParaRPr>
          </a:p>
          <a:p>
            <a:pPr marL="0" marR="0" indent="0" algn="l" rtl="0" eaLnBrk="1" fontAlgn="auto" latinLnBrk="0" hangingPunct="1">
              <a:spcBef>
                <a:spcPts val="0"/>
              </a:spcBef>
              <a:spcAft>
                <a:spcPts val="0"/>
              </a:spcAft>
            </a:pPr>
            <a:r>
              <a:rPr lang="en-US" sz="1300" b="0" i="0" kern="1200" spc="0" baseline="0" dirty="0">
                <a:ln>
                  <a:noFill/>
                </a:ln>
                <a:solidFill>
                  <a:srgbClr val="000000"/>
                </a:solidFill>
                <a:effectLst/>
                <a:latin typeface="Arial" panose="020B0604020202020204" pitchFamily="34" charset="0"/>
                <a:ea typeface="+mn-ea"/>
                <a:cs typeface="+mn-cs"/>
              </a:rPr>
              <a:t>wcox@greenleaftrust.com</a:t>
            </a:r>
            <a:br>
              <a:rPr lang="en-US" sz="1300" b="0" i="0" kern="1200" spc="0" baseline="0" dirty="0">
                <a:ln>
                  <a:noFill/>
                </a:ln>
                <a:solidFill>
                  <a:srgbClr val="000000"/>
                </a:solidFill>
                <a:effectLst/>
                <a:latin typeface="Arial" panose="020B0604020202020204" pitchFamily="34" charset="0"/>
                <a:ea typeface="+mn-ea"/>
                <a:cs typeface="+mn-cs"/>
              </a:rPr>
            </a:br>
            <a:r>
              <a:rPr lang="en-US" sz="1300" b="0" i="0" kern="1200" spc="0" baseline="0" dirty="0">
                <a:ln>
                  <a:noFill/>
                </a:ln>
                <a:solidFill>
                  <a:srgbClr val="000000"/>
                </a:solidFill>
                <a:effectLst/>
                <a:latin typeface="Arial" panose="020B0604020202020204" pitchFamily="34" charset="0"/>
                <a:ea typeface="+mn-ea"/>
                <a:cs typeface="+mn-cs"/>
              </a:rPr>
              <a:t>(248) 530-6208</a:t>
            </a:r>
            <a:endParaRPr lang="en-US" sz="1400" dirty="0">
              <a:effectLst/>
            </a:endParaRPr>
          </a:p>
        </p:txBody>
      </p:sp>
      <p:sp>
        <p:nvSpPr>
          <p:cNvPr id="21" name="TextBox 20">
            <a:extLst>
              <a:ext uri="{FF2B5EF4-FFF2-40B4-BE49-F238E27FC236}">
                <a16:creationId xmlns:a16="http://schemas.microsoft.com/office/drawing/2014/main" id="{3DE215BC-9202-4066-83B1-7932A6145C0C}"/>
              </a:ext>
            </a:extLst>
          </p:cNvPr>
          <p:cNvSpPr txBox="1"/>
          <p:nvPr/>
        </p:nvSpPr>
        <p:spPr>
          <a:xfrm>
            <a:off x="9241201" y="4385535"/>
            <a:ext cx="3680950" cy="12926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Arial"/>
              </a:rPr>
              <a:t>DIRECTOR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GORDON, FOURNARIS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&amp; MAMMARELLA, P.A.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Arial"/>
              <a:ea typeface="+mn-ea"/>
              <a:cs typeface="+mn-cs"/>
            </a:endParaRPr>
          </a:p>
          <a:p>
            <a:pPr marL="0" marR="0" indent="0" algn="l" rtl="0" eaLnBrk="1" fontAlgn="auto" latinLnBrk="0" hangingPunct="1">
              <a:spcBef>
                <a:spcPts val="0"/>
              </a:spcBef>
              <a:spcAft>
                <a:spcPts val="0"/>
              </a:spcAft>
            </a:pPr>
            <a:r>
              <a:rPr lang="en-US" sz="1300" b="0" i="0" kern="1200" spc="0" baseline="0" dirty="0">
                <a:ln>
                  <a:noFill/>
                </a:ln>
                <a:solidFill>
                  <a:srgbClr val="000000"/>
                </a:solidFill>
                <a:effectLst/>
                <a:latin typeface="Arial" panose="020B0604020202020204" pitchFamily="34" charset="0"/>
                <a:ea typeface="+mn-ea"/>
                <a:cs typeface="+mn-cs"/>
              </a:rPr>
              <a:t>bkelleher@gfmlaw.com</a:t>
            </a:r>
            <a:br>
              <a:rPr lang="en-US" sz="1300" b="0" i="0" kern="1200" spc="0" baseline="0" dirty="0">
                <a:ln>
                  <a:noFill/>
                </a:ln>
                <a:solidFill>
                  <a:srgbClr val="000000"/>
                </a:solidFill>
                <a:effectLst/>
                <a:latin typeface="Arial" panose="020B0604020202020204" pitchFamily="34" charset="0"/>
                <a:ea typeface="+mn-ea"/>
                <a:cs typeface="+mn-cs"/>
              </a:rPr>
            </a:br>
            <a:r>
              <a:rPr lang="en-US" sz="1300" b="0" i="0" kern="1200" spc="0" baseline="0" dirty="0">
                <a:ln>
                  <a:noFill/>
                </a:ln>
                <a:solidFill>
                  <a:srgbClr val="000000"/>
                </a:solidFill>
                <a:effectLst/>
                <a:latin typeface="Arial" panose="020B0604020202020204" pitchFamily="34" charset="0"/>
                <a:ea typeface="+mn-ea"/>
                <a:cs typeface="+mn-cs"/>
              </a:rPr>
              <a:t>(</a:t>
            </a:r>
            <a:r>
              <a:rPr lang="en-US" sz="1300" kern="1200" dirty="0">
                <a:solidFill>
                  <a:srgbClr val="000000"/>
                </a:solidFill>
                <a:effectLst/>
                <a:latin typeface="Arial" panose="020B0604020202020204" pitchFamily="34" charset="0"/>
                <a:ea typeface="+mn-ea"/>
                <a:cs typeface="+mn-cs"/>
              </a:rPr>
              <a:t>302</a:t>
            </a:r>
            <a:r>
              <a:rPr lang="en-US" sz="1300" b="0" i="0" kern="1200" spc="0" baseline="0" dirty="0">
                <a:ln>
                  <a:noFill/>
                </a:ln>
                <a:solidFill>
                  <a:srgbClr val="000000"/>
                </a:solidFill>
                <a:effectLst/>
                <a:latin typeface="Arial" panose="020B0604020202020204" pitchFamily="34" charset="0"/>
                <a:ea typeface="+mn-ea"/>
                <a:cs typeface="+mn-cs"/>
              </a:rPr>
              <a:t>) 652-1142</a:t>
            </a:r>
            <a:endParaRPr lang="en-US" sz="1400" dirty="0">
              <a:effectLst/>
            </a:endParaRPr>
          </a:p>
        </p:txBody>
      </p:sp>
      <p:sp>
        <p:nvSpPr>
          <p:cNvPr id="22" name="Text Placeholder 5">
            <a:extLst>
              <a:ext uri="{FF2B5EF4-FFF2-40B4-BE49-F238E27FC236}">
                <a16:creationId xmlns:a16="http://schemas.microsoft.com/office/drawing/2014/main" id="{72EB36A3-B796-4C2C-BBD1-57EA4D18736C}"/>
              </a:ext>
            </a:extLst>
          </p:cNvPr>
          <p:cNvSpPr txBox="1">
            <a:spLocks/>
          </p:cNvSpPr>
          <p:nvPr/>
        </p:nvSpPr>
        <p:spPr>
          <a:xfrm>
            <a:off x="9290921" y="4111982"/>
            <a:ext cx="3076711" cy="343440"/>
          </a:xfrm>
          <a:prstGeom prst="rect">
            <a:avLst/>
          </a:prstGeom>
        </p:spPr>
        <p:txBody>
          <a:bodyPr vert="horz" lIns="0" tIns="0" rIns="0" bIns="0" rtlCol="0">
            <a:noAutofit/>
          </a:bodyPr>
          <a:lstStyle>
            <a:lvl1pPr marL="0" indent="0" algn="l" defTabSz="914400" rtl="0" eaLnBrk="1" latinLnBrk="0" hangingPunct="1">
              <a:lnSpc>
                <a:spcPct val="75000"/>
              </a:lnSpc>
              <a:spcBef>
                <a:spcPts val="0"/>
              </a:spcBef>
              <a:spcAft>
                <a:spcPts val="0"/>
              </a:spcAft>
              <a:buFont typeface="Arial" panose="020B0604020202020204" pitchFamily="34" charset="0"/>
              <a:buNone/>
              <a:defRPr sz="3000" kern="1200" spc="0">
                <a:solidFill>
                  <a:schemeClr val="tx1"/>
                </a:solidFill>
                <a:latin typeface="Times"/>
                <a:ea typeface="+mn-ea"/>
                <a:cs typeface="Times"/>
              </a:defRPr>
            </a:lvl1pPr>
            <a:lvl2pPr marL="0" indent="0" algn="l" defTabSz="914400" rtl="0" eaLnBrk="1" latinLnBrk="0" hangingPunct="1">
              <a:lnSpc>
                <a:spcPct val="85000"/>
              </a:lnSpc>
              <a:spcBef>
                <a:spcPts val="1600"/>
              </a:spcBef>
              <a:spcAft>
                <a:spcPts val="600"/>
              </a:spcAft>
              <a:buFont typeface="Arial" panose="020B0604020202020204" pitchFamily="34" charset="0"/>
              <a:buNone/>
              <a:defRPr sz="1200" kern="1200" cap="all" spc="0">
                <a:solidFill>
                  <a:schemeClr val="tx1"/>
                </a:solidFill>
                <a:latin typeface="Arial"/>
                <a:ea typeface="+mn-ea"/>
                <a:cs typeface="Arial"/>
              </a:defRPr>
            </a:lvl2pPr>
            <a:lvl3pPr marL="223838" indent="-223838" algn="l" defTabSz="914400" rtl="0" eaLnBrk="1" latinLnBrk="0" hangingPunct="1">
              <a:lnSpc>
                <a:spcPct val="120000"/>
              </a:lnSpc>
              <a:spcBef>
                <a:spcPts val="0"/>
              </a:spcBef>
              <a:spcAft>
                <a:spcPts val="0"/>
              </a:spcAft>
              <a:buFont typeface="Arial" panose="020B0604020202020204" pitchFamily="34" charset="0"/>
              <a:buNone/>
              <a:defRPr sz="1200" kern="1200" spc="-30">
                <a:solidFill>
                  <a:schemeClr val="tx1"/>
                </a:solidFill>
                <a:latin typeface="+mn-lt"/>
                <a:ea typeface="+mn-ea"/>
                <a:cs typeface="+mn-cs"/>
              </a:defRPr>
            </a:lvl3pPr>
            <a:lvl4pPr marL="571500" indent="-285750" algn="l" defTabSz="914400" rtl="0" eaLnBrk="1" latinLnBrk="0" hangingPunct="1">
              <a:lnSpc>
                <a:spcPct val="120000"/>
              </a:lnSpc>
              <a:spcBef>
                <a:spcPts val="0"/>
              </a:spcBef>
              <a:spcAft>
                <a:spcPts val="0"/>
              </a:spcAft>
              <a:buFont typeface="Lucida Grande"/>
              <a:buNone/>
              <a:defRPr sz="1200" kern="1200" spc="-30">
                <a:solidFill>
                  <a:schemeClr val="tx1"/>
                </a:solidFill>
                <a:latin typeface="+mn-lt"/>
                <a:ea typeface="+mn-ea"/>
                <a:cs typeface="+mn-cs"/>
              </a:defRPr>
            </a:lvl4pPr>
            <a:lvl5pPr marL="857250" indent="-233363" algn="l" defTabSz="914400" rtl="0" eaLnBrk="1" latinLnBrk="0" hangingPunct="1">
              <a:lnSpc>
                <a:spcPct val="120000"/>
              </a:lnSpc>
              <a:spcBef>
                <a:spcPts val="0"/>
              </a:spcBef>
              <a:spcAft>
                <a:spcPts val="0"/>
              </a:spcAft>
              <a:buSzPct val="80000"/>
              <a:buFont typeface="Lucida Grande"/>
              <a:buNone/>
              <a:defRPr sz="1200" kern="1200" spc="-3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n-lt"/>
              </a:rPr>
              <a:t>Bill Kelleher</a:t>
            </a:r>
          </a:p>
        </p:txBody>
      </p:sp>
    </p:spTree>
    <p:extLst>
      <p:ext uri="{BB962C8B-B14F-4D97-AF65-F5344CB8AC3E}">
        <p14:creationId xmlns:p14="http://schemas.microsoft.com/office/powerpoint/2010/main" val="3765693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08FB99-56DD-420D-B847-C3FB122FF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9" name="Picture 8">
            <a:extLst>
              <a:ext uri="{FF2B5EF4-FFF2-40B4-BE49-F238E27FC236}">
                <a16:creationId xmlns:a16="http://schemas.microsoft.com/office/drawing/2014/main" id="{CF89A3EB-767C-4AA4-B743-36040E260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0" name="Picture 9">
            <a:extLst>
              <a:ext uri="{FF2B5EF4-FFF2-40B4-BE49-F238E27FC236}">
                <a16:creationId xmlns:a16="http://schemas.microsoft.com/office/drawing/2014/main" id="{7FA84680-178D-4788-9969-96582FF5EE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
        <p:nvSpPr>
          <p:cNvPr id="2" name="Title 1">
            <a:extLst>
              <a:ext uri="{FF2B5EF4-FFF2-40B4-BE49-F238E27FC236}">
                <a16:creationId xmlns:a16="http://schemas.microsoft.com/office/drawing/2014/main" id="{5C5DEFBE-2156-E5B7-B825-569A92C154E2}"/>
              </a:ext>
            </a:extLst>
          </p:cNvPr>
          <p:cNvSpPr>
            <a:spLocks noGrp="1"/>
          </p:cNvSpPr>
          <p:nvPr>
            <p:ph type="title"/>
          </p:nvPr>
        </p:nvSpPr>
        <p:spPr>
          <a:xfrm>
            <a:off x="809870" y="760057"/>
            <a:ext cx="10588752" cy="473075"/>
          </a:xfrm>
        </p:spPr>
        <p:txBody>
          <a:bodyPr/>
          <a:lstStyle/>
          <a:p>
            <a:r>
              <a:rPr lang="en-US" sz="3200" dirty="0"/>
              <a:t>Managing the Risk of the Fiduciary</a:t>
            </a:r>
          </a:p>
        </p:txBody>
      </p:sp>
      <p:graphicFrame>
        <p:nvGraphicFramePr>
          <p:cNvPr id="6" name="Content Placeholder 5">
            <a:extLst>
              <a:ext uri="{FF2B5EF4-FFF2-40B4-BE49-F238E27FC236}">
                <a16:creationId xmlns:a16="http://schemas.microsoft.com/office/drawing/2014/main" id="{BF65142D-2EC5-A6FF-1DD7-611FAC2BE7DC}"/>
              </a:ext>
            </a:extLst>
          </p:cNvPr>
          <p:cNvGraphicFramePr>
            <a:graphicFrameLocks noGrp="1"/>
          </p:cNvGraphicFramePr>
          <p:nvPr>
            <p:ph idx="1"/>
            <p:extLst>
              <p:ext uri="{D42A27DB-BD31-4B8C-83A1-F6EECF244321}">
                <p14:modId xmlns:p14="http://schemas.microsoft.com/office/powerpoint/2010/main" val="362225902"/>
              </p:ext>
            </p:extLst>
          </p:nvPr>
        </p:nvGraphicFramePr>
        <p:xfrm>
          <a:off x="809870" y="2015452"/>
          <a:ext cx="10724790" cy="1554480"/>
        </p:xfrm>
        <a:graphic>
          <a:graphicData uri="http://schemas.openxmlformats.org/drawingml/2006/table">
            <a:tbl>
              <a:tblPr firstRow="1" bandRow="1">
                <a:tableStyleId>{5C22544A-7EE6-4342-B048-85BDC9FD1C3A}</a:tableStyleId>
              </a:tblPr>
              <a:tblGrid>
                <a:gridCol w="2144958">
                  <a:extLst>
                    <a:ext uri="{9D8B030D-6E8A-4147-A177-3AD203B41FA5}">
                      <a16:colId xmlns:a16="http://schemas.microsoft.com/office/drawing/2014/main" val="480267471"/>
                    </a:ext>
                  </a:extLst>
                </a:gridCol>
                <a:gridCol w="2144958">
                  <a:extLst>
                    <a:ext uri="{9D8B030D-6E8A-4147-A177-3AD203B41FA5}">
                      <a16:colId xmlns:a16="http://schemas.microsoft.com/office/drawing/2014/main" val="1475401669"/>
                    </a:ext>
                  </a:extLst>
                </a:gridCol>
                <a:gridCol w="2144958">
                  <a:extLst>
                    <a:ext uri="{9D8B030D-6E8A-4147-A177-3AD203B41FA5}">
                      <a16:colId xmlns:a16="http://schemas.microsoft.com/office/drawing/2014/main" val="2856380325"/>
                    </a:ext>
                  </a:extLst>
                </a:gridCol>
                <a:gridCol w="2121428">
                  <a:extLst>
                    <a:ext uri="{9D8B030D-6E8A-4147-A177-3AD203B41FA5}">
                      <a16:colId xmlns:a16="http://schemas.microsoft.com/office/drawing/2014/main" val="1457577290"/>
                    </a:ext>
                  </a:extLst>
                </a:gridCol>
                <a:gridCol w="2168488">
                  <a:extLst>
                    <a:ext uri="{9D8B030D-6E8A-4147-A177-3AD203B41FA5}">
                      <a16:colId xmlns:a16="http://schemas.microsoft.com/office/drawing/2014/main" val="1588284128"/>
                    </a:ext>
                  </a:extLst>
                </a:gridCol>
              </a:tblGrid>
              <a:tr h="353201">
                <a:tc>
                  <a:txBody>
                    <a:bodyPr/>
                    <a:lstStyle/>
                    <a:p>
                      <a:endParaRPr lang="en-US" dirty="0"/>
                    </a:p>
                  </a:txBody>
                  <a:tcPr anchor="ctr"/>
                </a:tc>
                <a:tc>
                  <a:txBody>
                    <a:bodyPr/>
                    <a:lstStyle/>
                    <a:p>
                      <a:r>
                        <a:rPr lang="en-US" dirty="0"/>
                        <a:t>Delaware</a:t>
                      </a:r>
                    </a:p>
                  </a:txBody>
                  <a:tcPr anchor="ctr"/>
                </a:tc>
                <a:tc>
                  <a:txBody>
                    <a:bodyPr/>
                    <a:lstStyle/>
                    <a:p>
                      <a:r>
                        <a:rPr lang="en-US" dirty="0"/>
                        <a:t>UTC</a:t>
                      </a:r>
                    </a:p>
                  </a:txBody>
                  <a:tcPr anchor="ctr"/>
                </a:tc>
                <a:tc>
                  <a:txBody>
                    <a:bodyPr/>
                    <a:lstStyle/>
                    <a:p>
                      <a:r>
                        <a:rPr lang="en-US" dirty="0"/>
                        <a:t>Illinois</a:t>
                      </a:r>
                    </a:p>
                  </a:txBody>
                  <a:tcPr anchor="ctr"/>
                </a:tc>
                <a:tc>
                  <a:txBody>
                    <a:bodyPr/>
                    <a:lstStyle/>
                    <a:p>
                      <a:r>
                        <a:rPr lang="en-US" dirty="0"/>
                        <a:t>Michigan</a:t>
                      </a:r>
                    </a:p>
                  </a:txBody>
                  <a:tcPr anchor="ctr"/>
                </a:tc>
                <a:extLst>
                  <a:ext uri="{0D108BD9-81ED-4DB2-BD59-A6C34878D82A}">
                    <a16:rowId xmlns:a16="http://schemas.microsoft.com/office/drawing/2014/main" val="3794777700"/>
                  </a:ext>
                </a:extLst>
              </a:tr>
              <a:tr h="1147905">
                <a:tc>
                  <a:txBody>
                    <a:bodyPr/>
                    <a:lstStyle/>
                    <a:p>
                      <a:r>
                        <a:rPr lang="en-US" b="1" dirty="0"/>
                        <a:t>Concentrated Positions/Special Holdings</a:t>
                      </a:r>
                    </a:p>
                  </a:txBody>
                  <a:tcPr anchor="ctr"/>
                </a:tc>
                <a:tc>
                  <a:txBody>
                    <a:bodyPr/>
                    <a:lstStyle/>
                    <a:p>
                      <a:r>
                        <a:rPr lang="en-US" dirty="0"/>
                        <a:t>12 Del. C. § 3302</a:t>
                      </a:r>
                    </a:p>
                  </a:txBody>
                  <a:tcPr anchor="ctr"/>
                </a:tc>
                <a:tc>
                  <a:txBody>
                    <a:bodyPr/>
                    <a:lstStyle/>
                    <a:p>
                      <a:r>
                        <a:rPr lang="en-US" dirty="0"/>
                        <a:t>Uniform Prudent Investor Act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UTC Article 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700.7803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Michigan Prudent Investor Rule</a:t>
                      </a:r>
                    </a:p>
                  </a:txBody>
                  <a:tcPr anchor="ctr"/>
                </a:tc>
                <a:extLst>
                  <a:ext uri="{0D108BD9-81ED-4DB2-BD59-A6C34878D82A}">
                    <a16:rowId xmlns:a16="http://schemas.microsoft.com/office/drawing/2014/main" val="3811137323"/>
                  </a:ext>
                </a:extLst>
              </a:tr>
            </a:tbl>
          </a:graphicData>
        </a:graphic>
      </p:graphicFrame>
      <p:sp>
        <p:nvSpPr>
          <p:cNvPr id="4" name="Footer Placeholder 3">
            <a:extLst>
              <a:ext uri="{FF2B5EF4-FFF2-40B4-BE49-F238E27FC236}">
                <a16:creationId xmlns:a16="http://schemas.microsoft.com/office/drawing/2014/main" id="{08A883C4-CC08-F3BF-3AF9-DF9EE050B29F}"/>
              </a:ext>
            </a:extLst>
          </p:cNvPr>
          <p:cNvSpPr>
            <a:spLocks noGrp="1"/>
          </p:cNvSpPr>
          <p:nvPr>
            <p:ph type="ftr" sz="quarter" idx="11"/>
          </p:nvPr>
        </p:nvSpPr>
        <p:spPr/>
        <p:txBody>
          <a:bodyPr/>
          <a:lstStyle/>
          <a:p>
            <a:r>
              <a:rPr lang="en-GB" dirty="0"/>
              <a:t>© 2024 Levenfeld Pearlstein, LLC, Morris Nichols Arsht &amp; </a:t>
            </a:r>
            <a:r>
              <a:rPr lang="en-GB" dirty="0" err="1"/>
              <a:t>Tunnell</a:t>
            </a:r>
            <a:r>
              <a:rPr lang="en-GB" dirty="0"/>
              <a:t> Greenleaf Trust, and Gordon, </a:t>
            </a:r>
            <a:r>
              <a:rPr lang="en-GB" dirty="0" err="1"/>
              <a:t>Fournarius</a:t>
            </a:r>
            <a:r>
              <a:rPr lang="en-GB" dirty="0"/>
              <a:t> &amp; </a:t>
            </a:r>
            <a:r>
              <a:rPr lang="en-GB" dirty="0" err="1"/>
              <a:t>Marmmarella</a:t>
            </a:r>
            <a:r>
              <a:rPr lang="en-GB" dirty="0"/>
              <a:t>, P.A.</a:t>
            </a:r>
          </a:p>
          <a:p>
            <a:endParaRPr lang="en-GB" dirty="0"/>
          </a:p>
        </p:txBody>
      </p:sp>
      <p:sp>
        <p:nvSpPr>
          <p:cNvPr id="5" name="Slide Number Placeholder 4">
            <a:extLst>
              <a:ext uri="{FF2B5EF4-FFF2-40B4-BE49-F238E27FC236}">
                <a16:creationId xmlns:a16="http://schemas.microsoft.com/office/drawing/2014/main" id="{F57974D2-45FA-3B99-0F49-B669E5E5E32B}"/>
              </a:ext>
            </a:extLst>
          </p:cNvPr>
          <p:cNvSpPr>
            <a:spLocks noGrp="1"/>
          </p:cNvSpPr>
          <p:nvPr>
            <p:ph type="sldNum" sz="quarter" idx="12"/>
          </p:nvPr>
        </p:nvSpPr>
        <p:spPr/>
        <p:txBody>
          <a:bodyPr/>
          <a:lstStyle/>
          <a:p>
            <a:fld id="{6D268EC6-F668-460A-907C-E9180B3BA416}" type="slidenum">
              <a:rPr lang="en-GB" smtClean="0"/>
              <a:pPr/>
              <a:t>20</a:t>
            </a:fld>
            <a:endParaRPr lang="en-GB"/>
          </a:p>
        </p:txBody>
      </p:sp>
    </p:spTree>
    <p:extLst>
      <p:ext uri="{BB962C8B-B14F-4D97-AF65-F5344CB8AC3E}">
        <p14:creationId xmlns:p14="http://schemas.microsoft.com/office/powerpoint/2010/main" val="123930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014AC0-1960-A9D8-E89F-9F9395621B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1119A6-3F84-056F-B0C7-67D80A255038}"/>
              </a:ext>
            </a:extLst>
          </p:cNvPr>
          <p:cNvSpPr>
            <a:spLocks noGrp="1"/>
          </p:cNvSpPr>
          <p:nvPr>
            <p:ph type="title"/>
          </p:nvPr>
        </p:nvSpPr>
        <p:spPr>
          <a:xfrm>
            <a:off x="801624" y="737400"/>
            <a:ext cx="10588752" cy="473075"/>
          </a:xfrm>
        </p:spPr>
        <p:txBody>
          <a:bodyPr/>
          <a:lstStyle/>
          <a:p>
            <a:r>
              <a:rPr lang="en-US" sz="3200" dirty="0"/>
              <a:t>Limits on Liability</a:t>
            </a:r>
          </a:p>
        </p:txBody>
      </p:sp>
      <p:sp>
        <p:nvSpPr>
          <p:cNvPr id="3" name="Content Placeholder 2">
            <a:extLst>
              <a:ext uri="{FF2B5EF4-FFF2-40B4-BE49-F238E27FC236}">
                <a16:creationId xmlns:a16="http://schemas.microsoft.com/office/drawing/2014/main" id="{7A5F6777-51F6-6971-069D-4197FBBEE6B2}"/>
              </a:ext>
            </a:extLst>
          </p:cNvPr>
          <p:cNvSpPr>
            <a:spLocks noGrp="1"/>
          </p:cNvSpPr>
          <p:nvPr>
            <p:ph idx="1"/>
          </p:nvPr>
        </p:nvSpPr>
        <p:spPr>
          <a:xfrm>
            <a:off x="799592" y="1511835"/>
            <a:ext cx="5296407" cy="4251960"/>
          </a:xfrm>
        </p:spPr>
        <p:txBody>
          <a:bodyPr/>
          <a:lstStyle/>
          <a:p>
            <a:pPr>
              <a:lnSpc>
                <a:spcPct val="100000"/>
              </a:lnSpc>
              <a:spcBef>
                <a:spcPts val="0"/>
              </a:spcBef>
              <a:spcAft>
                <a:spcPts val="0"/>
              </a:spcAft>
            </a:pPr>
            <a:r>
              <a:rPr lang="en-US" sz="2200" dirty="0">
                <a:solidFill>
                  <a:schemeClr val="accent1"/>
                </a:solidFill>
                <a:latin typeface="+mn-lt"/>
                <a:cs typeface="Times" panose="02020603050405020304" pitchFamily="18" charset="0"/>
              </a:rPr>
              <a:t>Delaware -- 12 Del. C. § 3303(a) – Effect of Provision of Instrument</a:t>
            </a:r>
          </a:p>
          <a:p>
            <a:pPr>
              <a:lnSpc>
                <a:spcPct val="100000"/>
              </a:lnSpc>
              <a:spcBef>
                <a:spcPts val="0"/>
              </a:spcBef>
              <a:spcAft>
                <a:spcPts val="0"/>
              </a:spcAft>
            </a:pPr>
            <a:r>
              <a:rPr lang="en-US" sz="2000" dirty="0">
                <a:latin typeface="+mn-lt"/>
              </a:rPr>
              <a:t> </a:t>
            </a:r>
          </a:p>
          <a:p>
            <a:pPr>
              <a:lnSpc>
                <a:spcPct val="100000"/>
              </a:lnSpc>
              <a:spcBef>
                <a:spcPts val="0"/>
              </a:spcBef>
              <a:spcAft>
                <a:spcPts val="0"/>
              </a:spcAft>
            </a:pPr>
            <a:r>
              <a:rPr lang="en-US" sz="2100" dirty="0">
                <a:latin typeface="+mn-lt"/>
              </a:rPr>
              <a:t>The terms of a governing instrument may expand, restrict, eliminate, or otherwise vary any laws of general application to fiduciaries … except for </a:t>
            </a:r>
            <a:r>
              <a:rPr lang="en-US" sz="2100" i="1" dirty="0">
                <a:latin typeface="+mn-lt"/>
              </a:rPr>
              <a:t>willful misconduct.</a:t>
            </a:r>
          </a:p>
          <a:p>
            <a:pPr algn="just">
              <a:lnSpc>
                <a:spcPct val="100000"/>
              </a:lnSpc>
              <a:spcBef>
                <a:spcPts val="0"/>
              </a:spcBef>
              <a:spcAft>
                <a:spcPts val="0"/>
              </a:spcAft>
            </a:pPr>
            <a:endParaRPr lang="en-US" sz="2000" b="1" i="1" dirty="0">
              <a:latin typeface="+mn-lt"/>
            </a:endParaRPr>
          </a:p>
          <a:p>
            <a:pPr>
              <a:lnSpc>
                <a:spcPct val="100000"/>
              </a:lnSpc>
              <a:spcBef>
                <a:spcPts val="0"/>
              </a:spcBef>
              <a:spcAft>
                <a:spcPts val="0"/>
              </a:spcAft>
            </a:pPr>
            <a:r>
              <a:rPr lang="en-US" sz="2200" dirty="0">
                <a:solidFill>
                  <a:schemeClr val="accent1"/>
                </a:solidFill>
                <a:latin typeface="+mn-lt"/>
                <a:cs typeface="Times" panose="02020603050405020304" pitchFamily="18" charset="0"/>
              </a:rPr>
              <a:t>Delaware -- 12 Del. C. § 3588 – Release, Consent and Indemnification </a:t>
            </a:r>
          </a:p>
          <a:p>
            <a:pPr algn="just">
              <a:lnSpc>
                <a:spcPct val="100000"/>
              </a:lnSpc>
              <a:spcBef>
                <a:spcPts val="0"/>
              </a:spcBef>
              <a:spcAft>
                <a:spcPts val="0"/>
              </a:spcAft>
            </a:pPr>
            <a:endParaRPr lang="en-US" sz="2000" dirty="0">
              <a:latin typeface="+mn-lt"/>
            </a:endParaRPr>
          </a:p>
          <a:p>
            <a:pPr algn="just">
              <a:lnSpc>
                <a:spcPct val="100000"/>
              </a:lnSpc>
              <a:spcBef>
                <a:spcPts val="0"/>
              </a:spcBef>
              <a:spcAft>
                <a:spcPts val="0"/>
              </a:spcAft>
            </a:pPr>
            <a:r>
              <a:rPr lang="en-US" sz="2100" dirty="0">
                <a:latin typeface="+mn-lt"/>
              </a:rPr>
              <a:t> Releases enforceable without consideration.</a:t>
            </a:r>
          </a:p>
          <a:p>
            <a:pPr algn="just">
              <a:lnSpc>
                <a:spcPct val="100000"/>
              </a:lnSpc>
              <a:spcBef>
                <a:spcPts val="0"/>
              </a:spcBef>
              <a:spcAft>
                <a:spcPts val="0"/>
              </a:spcAft>
            </a:pPr>
            <a:endParaRPr lang="en-US" sz="1400" b="1" dirty="0">
              <a:latin typeface="+mn-lt"/>
            </a:endParaRPr>
          </a:p>
          <a:p>
            <a:pPr>
              <a:lnSpc>
                <a:spcPct val="100000"/>
              </a:lnSpc>
              <a:spcBef>
                <a:spcPts val="0"/>
              </a:spcBef>
              <a:spcAft>
                <a:spcPts val="0"/>
              </a:spcAft>
            </a:pPr>
            <a:endParaRPr lang="en-US" sz="1600" dirty="0">
              <a:latin typeface="+mn-lt"/>
            </a:endParaRPr>
          </a:p>
          <a:p>
            <a:pPr marL="457200" indent="-457200">
              <a:lnSpc>
                <a:spcPct val="100000"/>
              </a:lnSpc>
              <a:spcBef>
                <a:spcPts val="0"/>
              </a:spcBef>
              <a:spcAft>
                <a:spcPts val="0"/>
              </a:spcAft>
              <a:buFont typeface="Arial" panose="020B0604020202020204" pitchFamily="34" charset="0"/>
              <a:buChar char="•"/>
            </a:pPr>
            <a:endParaRPr lang="en-US" sz="2800" dirty="0">
              <a:latin typeface="+mn-lt"/>
            </a:endParaRPr>
          </a:p>
          <a:p>
            <a:endParaRPr lang="en-US" sz="2400" dirty="0">
              <a:latin typeface="+mn-lt"/>
            </a:endParaRPr>
          </a:p>
        </p:txBody>
      </p:sp>
      <p:sp>
        <p:nvSpPr>
          <p:cNvPr id="4" name="Footer Placeholder 3">
            <a:extLst>
              <a:ext uri="{FF2B5EF4-FFF2-40B4-BE49-F238E27FC236}">
                <a16:creationId xmlns:a16="http://schemas.microsoft.com/office/drawing/2014/main" id="{1448F771-A587-B8C8-C355-7ECADE917A37}"/>
              </a:ext>
            </a:extLst>
          </p:cNvPr>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a:extLst>
              <a:ext uri="{FF2B5EF4-FFF2-40B4-BE49-F238E27FC236}">
                <a16:creationId xmlns:a16="http://schemas.microsoft.com/office/drawing/2014/main" id="{BBE9BAA8-BFC2-D150-9576-5F754E57A78C}"/>
              </a:ext>
            </a:extLst>
          </p:cNvPr>
          <p:cNvSpPr>
            <a:spLocks noGrp="1"/>
          </p:cNvSpPr>
          <p:nvPr>
            <p:ph type="sldNum" sz="quarter" idx="12"/>
          </p:nvPr>
        </p:nvSpPr>
        <p:spPr/>
        <p:txBody>
          <a:bodyPr/>
          <a:lstStyle/>
          <a:p>
            <a:fld id="{6D268EC6-F668-460A-907C-E9180B3BA416}" type="slidenum">
              <a:rPr lang="en-GB" smtClean="0"/>
              <a:pPr/>
              <a:t>21</a:t>
            </a:fld>
            <a:endParaRPr lang="en-GB"/>
          </a:p>
        </p:txBody>
      </p:sp>
      <p:sp>
        <p:nvSpPr>
          <p:cNvPr id="6" name="Content Placeholder 5">
            <a:extLst>
              <a:ext uri="{FF2B5EF4-FFF2-40B4-BE49-F238E27FC236}">
                <a16:creationId xmlns:a16="http://schemas.microsoft.com/office/drawing/2014/main" id="{487D7279-3D6D-0236-FB58-BE242A8543E4}"/>
              </a:ext>
            </a:extLst>
          </p:cNvPr>
          <p:cNvSpPr>
            <a:spLocks noGrp="1"/>
          </p:cNvSpPr>
          <p:nvPr>
            <p:ph idx="13"/>
          </p:nvPr>
        </p:nvSpPr>
        <p:spPr>
          <a:xfrm>
            <a:off x="6403162" y="1507555"/>
            <a:ext cx="5093208" cy="4251960"/>
          </a:xfrm>
        </p:spPr>
        <p:txBody>
          <a:bodyPr/>
          <a:lstStyle/>
          <a:p>
            <a:r>
              <a:rPr lang="en-US" sz="2000" dirty="0">
                <a:solidFill>
                  <a:schemeClr val="accent1"/>
                </a:solidFill>
                <a:latin typeface="+mn-lt"/>
                <a:cs typeface="Times" panose="02020603050405020304" pitchFamily="18" charset="0"/>
              </a:rPr>
              <a:t>UTC</a:t>
            </a:r>
          </a:p>
          <a:p>
            <a:pPr marL="457200" indent="-457200">
              <a:spcBef>
                <a:spcPts val="1200"/>
              </a:spcBef>
              <a:spcAft>
                <a:spcPts val="1200"/>
              </a:spcAft>
              <a:buFont typeface="Arial" panose="020B0604020202020204" pitchFamily="34" charset="0"/>
              <a:buChar char="•"/>
            </a:pPr>
            <a:r>
              <a:rPr lang="en-US" sz="2000" dirty="0">
                <a:latin typeface="+mn-lt"/>
              </a:rPr>
              <a:t>§ 1008 Exculpation of Trustee – limited to extent of relief for breach in bad faith or with reckless indifference.</a:t>
            </a:r>
          </a:p>
          <a:p>
            <a:pPr marL="457200" indent="-457200">
              <a:spcBef>
                <a:spcPts val="1200"/>
              </a:spcBef>
              <a:spcAft>
                <a:spcPts val="1200"/>
              </a:spcAft>
              <a:buFont typeface="Arial" panose="020B0604020202020204" pitchFamily="34" charset="0"/>
              <a:buChar char="•"/>
            </a:pPr>
            <a:r>
              <a:rPr lang="en-US" sz="2000" dirty="0">
                <a:latin typeface="+mn-lt"/>
              </a:rPr>
              <a:t>§ 1009 Beneficiary’s Consent, Release, or Ratification – provide protection unless induced by improper trustee conduct; must be fair and reasonable if related to self-dealing.</a:t>
            </a:r>
          </a:p>
          <a:p>
            <a:pPr marL="457200" indent="-457200">
              <a:spcBef>
                <a:spcPts val="1200"/>
              </a:spcBef>
              <a:spcAft>
                <a:spcPts val="1200"/>
              </a:spcAft>
              <a:buFont typeface="Arial" panose="020B0604020202020204" pitchFamily="34" charset="0"/>
              <a:buChar char="•"/>
            </a:pPr>
            <a:r>
              <a:rPr lang="en-US" sz="2000" dirty="0">
                <a:latin typeface="+mn-lt"/>
              </a:rPr>
              <a:t>§ 1010 Limitation of Personal Liability of Trustee – liability of trustee generally not personal.</a:t>
            </a:r>
          </a:p>
          <a:p>
            <a:pPr>
              <a:spcBef>
                <a:spcPts val="0"/>
              </a:spcBef>
              <a:spcAft>
                <a:spcPts val="0"/>
              </a:spcAft>
            </a:pPr>
            <a:endParaRPr lang="en-US" sz="2800" dirty="0">
              <a:latin typeface="+mn-lt"/>
            </a:endParaRPr>
          </a:p>
          <a:p>
            <a:endParaRPr lang="en-US" sz="2400" dirty="0">
              <a:latin typeface="+mn-lt"/>
            </a:endParaRPr>
          </a:p>
          <a:p>
            <a:endParaRPr lang="en-US" sz="2800" dirty="0">
              <a:latin typeface="+mn-lt"/>
            </a:endParaRPr>
          </a:p>
        </p:txBody>
      </p:sp>
      <p:pic>
        <p:nvPicPr>
          <p:cNvPr id="9" name="Picture 8">
            <a:extLst>
              <a:ext uri="{FF2B5EF4-FFF2-40B4-BE49-F238E27FC236}">
                <a16:creationId xmlns:a16="http://schemas.microsoft.com/office/drawing/2014/main" id="{601EF2B3-7088-4C26-A121-32444F52F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0" name="Picture 9">
            <a:extLst>
              <a:ext uri="{FF2B5EF4-FFF2-40B4-BE49-F238E27FC236}">
                <a16:creationId xmlns:a16="http://schemas.microsoft.com/office/drawing/2014/main" id="{6D08CCAD-7C7C-4AC3-B9FC-13C8D1A9F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1" name="Picture 10">
            <a:extLst>
              <a:ext uri="{FF2B5EF4-FFF2-40B4-BE49-F238E27FC236}">
                <a16:creationId xmlns:a16="http://schemas.microsoft.com/office/drawing/2014/main" id="{E36C295B-546C-4E5D-810E-121795193C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3695986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9E22-3743-30EC-6638-9964BE75B0C6}"/>
              </a:ext>
            </a:extLst>
          </p:cNvPr>
          <p:cNvSpPr>
            <a:spLocks noGrp="1"/>
          </p:cNvSpPr>
          <p:nvPr>
            <p:ph type="title"/>
          </p:nvPr>
        </p:nvSpPr>
        <p:spPr>
          <a:xfrm>
            <a:off x="801624" y="737400"/>
            <a:ext cx="10588752" cy="473075"/>
          </a:xfrm>
        </p:spPr>
        <p:txBody>
          <a:bodyPr/>
          <a:lstStyle/>
          <a:p>
            <a:r>
              <a:rPr lang="en-US" sz="3200" dirty="0"/>
              <a:t>Limitation of Action</a:t>
            </a:r>
          </a:p>
        </p:txBody>
      </p:sp>
      <p:sp>
        <p:nvSpPr>
          <p:cNvPr id="3" name="Content Placeholder 2">
            <a:extLst>
              <a:ext uri="{FF2B5EF4-FFF2-40B4-BE49-F238E27FC236}">
                <a16:creationId xmlns:a16="http://schemas.microsoft.com/office/drawing/2014/main" id="{1235EA5F-ACF6-5C93-5330-B5CA19687C97}"/>
              </a:ext>
            </a:extLst>
          </p:cNvPr>
          <p:cNvSpPr>
            <a:spLocks noGrp="1"/>
          </p:cNvSpPr>
          <p:nvPr>
            <p:ph idx="1"/>
          </p:nvPr>
        </p:nvSpPr>
        <p:spPr>
          <a:xfrm>
            <a:off x="799593" y="1511835"/>
            <a:ext cx="4991607" cy="4251960"/>
          </a:xfrm>
        </p:spPr>
        <p:txBody>
          <a:bodyPr/>
          <a:lstStyle/>
          <a:p>
            <a:pPr>
              <a:lnSpc>
                <a:spcPct val="100000"/>
              </a:lnSpc>
              <a:spcBef>
                <a:spcPts val="0"/>
              </a:spcBef>
              <a:spcAft>
                <a:spcPts val="0"/>
              </a:spcAft>
            </a:pPr>
            <a:r>
              <a:rPr lang="en-US" sz="2200" dirty="0">
                <a:solidFill>
                  <a:schemeClr val="accent1"/>
                </a:solidFill>
                <a:latin typeface="+mn-lt"/>
                <a:cs typeface="Times" panose="02020603050405020304" pitchFamily="18" charset="0"/>
              </a:rPr>
              <a:t>Delaware --  12 Del. C. § 3585 – Statute of Limitations</a:t>
            </a:r>
          </a:p>
          <a:p>
            <a:pPr algn="just">
              <a:lnSpc>
                <a:spcPct val="100000"/>
              </a:lnSpc>
              <a:spcBef>
                <a:spcPts val="0"/>
              </a:spcBef>
              <a:spcAft>
                <a:spcPts val="0"/>
              </a:spcAft>
            </a:pPr>
            <a:endParaRPr lang="en-US" sz="2000" dirty="0">
              <a:latin typeface="+mn-lt"/>
            </a:endParaRPr>
          </a:p>
          <a:p>
            <a:pPr marL="285750" indent="-285750">
              <a:lnSpc>
                <a:spcPct val="100000"/>
              </a:lnSpc>
              <a:spcBef>
                <a:spcPts val="0"/>
              </a:spcBef>
              <a:spcAft>
                <a:spcPts val="1200"/>
              </a:spcAft>
              <a:buFont typeface="Arial" panose="020B0604020202020204" pitchFamily="34" charset="0"/>
              <a:buChar char="•"/>
            </a:pPr>
            <a:r>
              <a:rPr lang="en-US" sz="2000" dirty="0">
                <a:latin typeface="+mn-lt"/>
              </a:rPr>
              <a:t>1 year following receipt of report</a:t>
            </a:r>
          </a:p>
          <a:p>
            <a:pPr marL="285750" indent="-285750">
              <a:lnSpc>
                <a:spcPct val="100000"/>
              </a:lnSpc>
              <a:spcBef>
                <a:spcPts val="0"/>
              </a:spcBef>
              <a:spcAft>
                <a:spcPts val="1200"/>
              </a:spcAft>
              <a:buFont typeface="Arial" panose="020B0604020202020204" pitchFamily="34" charset="0"/>
              <a:buChar char="•"/>
            </a:pPr>
            <a:r>
              <a:rPr lang="en-US" sz="2000" dirty="0">
                <a:latin typeface="+mn-lt"/>
              </a:rPr>
              <a:t>120 days following receipt of report if trustee will cease to serve and if certain notice requirements are met</a:t>
            </a:r>
          </a:p>
          <a:p>
            <a:pPr marL="285750" indent="-285750">
              <a:lnSpc>
                <a:spcPct val="100000"/>
              </a:lnSpc>
              <a:spcBef>
                <a:spcPts val="0"/>
              </a:spcBef>
              <a:spcAft>
                <a:spcPts val="1200"/>
              </a:spcAft>
              <a:buFont typeface="Arial" panose="020B0604020202020204" pitchFamily="34" charset="0"/>
              <a:buChar char="•"/>
            </a:pPr>
            <a:r>
              <a:rPr lang="en-US" sz="2000" dirty="0">
                <a:latin typeface="+mn-lt"/>
              </a:rPr>
              <a:t>5 years after the first to occur of (i) the trustee ceasing to serve, (ii) the termination of the person’s interest in the trust, or (iii) the termination of the trust</a:t>
            </a:r>
          </a:p>
          <a:p>
            <a:pPr algn="just">
              <a:lnSpc>
                <a:spcPct val="100000"/>
              </a:lnSpc>
              <a:spcBef>
                <a:spcPts val="0"/>
              </a:spcBef>
              <a:spcAft>
                <a:spcPts val="0"/>
              </a:spcAft>
            </a:pPr>
            <a:endParaRPr lang="en-US" sz="1400" b="1" dirty="0">
              <a:latin typeface="+mn-lt"/>
            </a:endParaRPr>
          </a:p>
          <a:p>
            <a:pPr>
              <a:lnSpc>
                <a:spcPct val="100000"/>
              </a:lnSpc>
              <a:spcBef>
                <a:spcPts val="0"/>
              </a:spcBef>
              <a:spcAft>
                <a:spcPts val="0"/>
              </a:spcAft>
            </a:pPr>
            <a:endParaRPr lang="en-US" sz="1600" dirty="0">
              <a:latin typeface="+mn-lt"/>
            </a:endParaRPr>
          </a:p>
          <a:p>
            <a:pPr marL="457200" indent="-457200">
              <a:lnSpc>
                <a:spcPct val="100000"/>
              </a:lnSpc>
              <a:spcBef>
                <a:spcPts val="0"/>
              </a:spcBef>
              <a:spcAft>
                <a:spcPts val="0"/>
              </a:spcAft>
              <a:buFont typeface="Arial" panose="020B0604020202020204" pitchFamily="34" charset="0"/>
              <a:buChar char="•"/>
            </a:pPr>
            <a:endParaRPr lang="en-US" sz="2800" dirty="0">
              <a:latin typeface="+mn-lt"/>
            </a:endParaRPr>
          </a:p>
          <a:p>
            <a:endParaRPr lang="en-US" sz="2400" dirty="0">
              <a:latin typeface="+mn-lt"/>
            </a:endParaRPr>
          </a:p>
        </p:txBody>
      </p:sp>
      <p:sp>
        <p:nvSpPr>
          <p:cNvPr id="4" name="Footer Placeholder 3">
            <a:extLst>
              <a:ext uri="{FF2B5EF4-FFF2-40B4-BE49-F238E27FC236}">
                <a16:creationId xmlns:a16="http://schemas.microsoft.com/office/drawing/2014/main" id="{92A96177-0083-5822-29EA-BF5C916417F4}"/>
              </a:ext>
            </a:extLst>
          </p:cNvPr>
          <p:cNvSpPr>
            <a:spLocks noGrp="1"/>
          </p:cNvSpPr>
          <p:nvPr>
            <p:ph type="ftr" sz="quarter" idx="11"/>
          </p:nvPr>
        </p:nvSpPr>
        <p:spPr/>
        <p:txBody>
          <a:bodyPr/>
          <a:lstStyle/>
          <a:p>
            <a:r>
              <a:rPr lang="en-GB" dirty="0"/>
              <a:t>© 2024 Levenfeld Pearlstein, LLC, Morris Nichols Arsht &amp; </a:t>
            </a:r>
            <a:r>
              <a:rPr lang="en-GB" dirty="0" err="1"/>
              <a:t>Tunnell</a:t>
            </a:r>
            <a:endParaRPr lang="en-GB" dirty="0"/>
          </a:p>
          <a:p>
            <a:r>
              <a:rPr lang="en-GB" dirty="0"/>
              <a:t>Greenleaf Trust, and Gordon, </a:t>
            </a:r>
            <a:r>
              <a:rPr lang="en-GB" dirty="0" err="1"/>
              <a:t>Fournarius</a:t>
            </a:r>
            <a:r>
              <a:rPr lang="en-GB" dirty="0"/>
              <a:t> &amp; </a:t>
            </a:r>
            <a:r>
              <a:rPr lang="en-GB" dirty="0" err="1"/>
              <a:t>Marmmarella</a:t>
            </a:r>
            <a:r>
              <a:rPr lang="en-GB" dirty="0"/>
              <a:t>, P.A.</a:t>
            </a:r>
          </a:p>
          <a:p>
            <a:endParaRPr lang="en-GB" dirty="0"/>
          </a:p>
        </p:txBody>
      </p:sp>
      <p:sp>
        <p:nvSpPr>
          <p:cNvPr id="5" name="Slide Number Placeholder 4">
            <a:extLst>
              <a:ext uri="{FF2B5EF4-FFF2-40B4-BE49-F238E27FC236}">
                <a16:creationId xmlns:a16="http://schemas.microsoft.com/office/drawing/2014/main" id="{ABE457E6-B584-6C73-D499-561EEF085A1F}"/>
              </a:ext>
            </a:extLst>
          </p:cNvPr>
          <p:cNvSpPr>
            <a:spLocks noGrp="1"/>
          </p:cNvSpPr>
          <p:nvPr>
            <p:ph type="sldNum" sz="quarter" idx="12"/>
          </p:nvPr>
        </p:nvSpPr>
        <p:spPr/>
        <p:txBody>
          <a:bodyPr/>
          <a:lstStyle/>
          <a:p>
            <a:fld id="{6D268EC6-F668-460A-907C-E9180B3BA416}" type="slidenum">
              <a:rPr lang="en-GB" smtClean="0"/>
              <a:pPr/>
              <a:t>22</a:t>
            </a:fld>
            <a:endParaRPr lang="en-GB"/>
          </a:p>
        </p:txBody>
      </p:sp>
      <p:sp>
        <p:nvSpPr>
          <p:cNvPr id="6" name="Content Placeholder 5">
            <a:extLst>
              <a:ext uri="{FF2B5EF4-FFF2-40B4-BE49-F238E27FC236}">
                <a16:creationId xmlns:a16="http://schemas.microsoft.com/office/drawing/2014/main" id="{BE0D801D-054A-7123-709F-DA8F98E3CA46}"/>
              </a:ext>
            </a:extLst>
          </p:cNvPr>
          <p:cNvSpPr>
            <a:spLocks noGrp="1"/>
          </p:cNvSpPr>
          <p:nvPr>
            <p:ph idx="13"/>
          </p:nvPr>
        </p:nvSpPr>
        <p:spPr>
          <a:xfrm>
            <a:off x="6305414" y="1511835"/>
            <a:ext cx="5093208" cy="4251960"/>
          </a:xfrm>
        </p:spPr>
        <p:txBody>
          <a:bodyPr/>
          <a:lstStyle/>
          <a:p>
            <a:r>
              <a:rPr lang="en-US" sz="2200" dirty="0">
                <a:solidFill>
                  <a:schemeClr val="accent1"/>
                </a:solidFill>
                <a:latin typeface="+mn-lt"/>
                <a:cs typeface="Times" panose="02020603050405020304" pitchFamily="18" charset="0"/>
              </a:rPr>
              <a:t>UTC § 1005 Limitation of Action Against Trustee</a:t>
            </a:r>
          </a:p>
          <a:p>
            <a:pPr>
              <a:spcBef>
                <a:spcPts val="0"/>
              </a:spcBef>
              <a:spcAft>
                <a:spcPts val="0"/>
              </a:spcAft>
            </a:pPr>
            <a:r>
              <a:rPr lang="en-US" sz="2000" dirty="0">
                <a:latin typeface="+mn-lt"/>
              </a:rPr>
              <a:t>A beneficiary may not commence a proceeding against a trustee for breach of trust more than one year after the date the beneficiary or a representative of the beneficiary was sent a report that adequately disclosed the existence of a potential claim for breach of trust and informed the beneficiary of the time allowed for commencing a proceeding.</a:t>
            </a:r>
          </a:p>
          <a:p>
            <a:endParaRPr lang="en-US" sz="2400" dirty="0">
              <a:latin typeface="+mn-lt"/>
            </a:endParaRPr>
          </a:p>
          <a:p>
            <a:endParaRPr lang="en-US" sz="2800" dirty="0">
              <a:latin typeface="+mn-lt"/>
            </a:endParaRPr>
          </a:p>
        </p:txBody>
      </p:sp>
      <p:pic>
        <p:nvPicPr>
          <p:cNvPr id="9" name="Picture 8">
            <a:extLst>
              <a:ext uri="{FF2B5EF4-FFF2-40B4-BE49-F238E27FC236}">
                <a16:creationId xmlns:a16="http://schemas.microsoft.com/office/drawing/2014/main" id="{DCF98B6A-C9D0-466C-A3B1-4596318A4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0" name="Picture 9">
            <a:extLst>
              <a:ext uri="{FF2B5EF4-FFF2-40B4-BE49-F238E27FC236}">
                <a16:creationId xmlns:a16="http://schemas.microsoft.com/office/drawing/2014/main" id="{61C17E1E-0D2D-48C8-8CC8-9AC58DD540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1" name="Picture 10">
            <a:extLst>
              <a:ext uri="{FF2B5EF4-FFF2-40B4-BE49-F238E27FC236}">
                <a16:creationId xmlns:a16="http://schemas.microsoft.com/office/drawing/2014/main" id="{2B213859-5DA0-4D28-B63C-301498906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2807306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909C99-CA17-AD31-9574-221865A9E9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B038CE-493E-303A-B8D7-CBE1CDFF8B78}"/>
              </a:ext>
            </a:extLst>
          </p:cNvPr>
          <p:cNvSpPr>
            <a:spLocks noGrp="1"/>
          </p:cNvSpPr>
          <p:nvPr>
            <p:ph type="title"/>
          </p:nvPr>
        </p:nvSpPr>
        <p:spPr>
          <a:xfrm>
            <a:off x="801624" y="737400"/>
            <a:ext cx="10588752" cy="473075"/>
          </a:xfrm>
        </p:spPr>
        <p:txBody>
          <a:bodyPr/>
          <a:lstStyle/>
          <a:p>
            <a:r>
              <a:rPr lang="en-US" sz="3200" dirty="0"/>
              <a:t>Various Trustee Roles</a:t>
            </a:r>
          </a:p>
        </p:txBody>
      </p:sp>
      <p:sp>
        <p:nvSpPr>
          <p:cNvPr id="3" name="Content Placeholder 2">
            <a:extLst>
              <a:ext uri="{FF2B5EF4-FFF2-40B4-BE49-F238E27FC236}">
                <a16:creationId xmlns:a16="http://schemas.microsoft.com/office/drawing/2014/main" id="{20995871-83EF-D1F3-AB77-C5DAA91BE9F3}"/>
              </a:ext>
            </a:extLst>
          </p:cNvPr>
          <p:cNvSpPr>
            <a:spLocks noGrp="1"/>
          </p:cNvSpPr>
          <p:nvPr>
            <p:ph idx="1"/>
          </p:nvPr>
        </p:nvSpPr>
        <p:spPr>
          <a:xfrm>
            <a:off x="799593" y="1511835"/>
            <a:ext cx="3962907" cy="4251960"/>
          </a:xfrm>
        </p:spPr>
        <p:txBody>
          <a:bodyPr/>
          <a:lstStyle/>
          <a:p>
            <a:pPr algn="just">
              <a:lnSpc>
                <a:spcPct val="100000"/>
              </a:lnSpc>
              <a:spcBef>
                <a:spcPts val="0"/>
              </a:spcBef>
              <a:spcAft>
                <a:spcPts val="0"/>
              </a:spcAft>
            </a:pPr>
            <a:endParaRPr lang="en-US" sz="2000" dirty="0">
              <a:latin typeface="+mn-lt"/>
            </a:endParaRPr>
          </a:p>
          <a:p>
            <a:pPr>
              <a:lnSpc>
                <a:spcPct val="100000"/>
              </a:lnSpc>
              <a:spcBef>
                <a:spcPts val="0"/>
              </a:spcBef>
              <a:spcAft>
                <a:spcPts val="1200"/>
              </a:spcAft>
            </a:pPr>
            <a:r>
              <a:rPr lang="en-US" sz="2800" dirty="0">
                <a:latin typeface="+mn-lt"/>
              </a:rPr>
              <a:t>Trust design commonly includes various trustee roles, each with distinct relationships and associated responsibilities.</a:t>
            </a:r>
          </a:p>
          <a:p>
            <a:pPr algn="just">
              <a:lnSpc>
                <a:spcPct val="100000"/>
              </a:lnSpc>
              <a:spcBef>
                <a:spcPts val="0"/>
              </a:spcBef>
              <a:spcAft>
                <a:spcPts val="0"/>
              </a:spcAft>
            </a:pPr>
            <a:endParaRPr lang="en-US" sz="1400" b="1" dirty="0">
              <a:latin typeface="+mn-lt"/>
            </a:endParaRPr>
          </a:p>
          <a:p>
            <a:pPr>
              <a:lnSpc>
                <a:spcPct val="100000"/>
              </a:lnSpc>
              <a:spcBef>
                <a:spcPts val="0"/>
              </a:spcBef>
              <a:spcAft>
                <a:spcPts val="0"/>
              </a:spcAft>
            </a:pPr>
            <a:endParaRPr lang="en-US" sz="1600" dirty="0">
              <a:latin typeface="+mn-lt"/>
            </a:endParaRPr>
          </a:p>
          <a:p>
            <a:pPr marL="457200" indent="-457200">
              <a:lnSpc>
                <a:spcPct val="100000"/>
              </a:lnSpc>
              <a:spcBef>
                <a:spcPts val="0"/>
              </a:spcBef>
              <a:spcAft>
                <a:spcPts val="0"/>
              </a:spcAft>
              <a:buFont typeface="Arial" panose="020B0604020202020204" pitchFamily="34" charset="0"/>
              <a:buChar char="•"/>
            </a:pPr>
            <a:endParaRPr lang="en-US" sz="2800" dirty="0">
              <a:latin typeface="+mn-lt"/>
            </a:endParaRPr>
          </a:p>
          <a:p>
            <a:endParaRPr lang="en-US" sz="2400" dirty="0">
              <a:latin typeface="+mn-lt"/>
            </a:endParaRPr>
          </a:p>
        </p:txBody>
      </p:sp>
      <p:sp>
        <p:nvSpPr>
          <p:cNvPr id="4" name="Footer Placeholder 3">
            <a:extLst>
              <a:ext uri="{FF2B5EF4-FFF2-40B4-BE49-F238E27FC236}">
                <a16:creationId xmlns:a16="http://schemas.microsoft.com/office/drawing/2014/main" id="{20604C25-FA8E-A47C-80AE-E26769C012F7}"/>
              </a:ext>
            </a:extLst>
          </p:cNvPr>
          <p:cNvSpPr>
            <a:spLocks noGrp="1"/>
          </p:cNvSpPr>
          <p:nvPr>
            <p:ph type="ftr" sz="quarter" idx="11"/>
          </p:nvPr>
        </p:nvSpPr>
        <p:spPr/>
        <p:txBody>
          <a:bodyPr/>
          <a:lstStyle/>
          <a:p>
            <a:r>
              <a:rPr lang="en-GB" dirty="0"/>
              <a:t>© 2024 Levenfeld Pearlstein, LLC, Morris Nichols Arsht &amp; </a:t>
            </a:r>
            <a:r>
              <a:rPr lang="en-GB" dirty="0" err="1"/>
              <a:t>Tunnell</a:t>
            </a:r>
            <a:r>
              <a:rPr lang="en-GB" dirty="0"/>
              <a:t> Greenleaf Trust, and Gordon, </a:t>
            </a:r>
            <a:r>
              <a:rPr lang="en-GB" dirty="0" err="1"/>
              <a:t>Fournarius</a:t>
            </a:r>
            <a:r>
              <a:rPr lang="en-GB" dirty="0"/>
              <a:t> &amp; </a:t>
            </a:r>
            <a:r>
              <a:rPr lang="en-GB" dirty="0" err="1"/>
              <a:t>Marmmarella</a:t>
            </a:r>
            <a:r>
              <a:rPr lang="en-GB" dirty="0"/>
              <a:t>, P.A.</a:t>
            </a:r>
          </a:p>
          <a:p>
            <a:endParaRPr lang="en-GB" dirty="0"/>
          </a:p>
        </p:txBody>
      </p:sp>
      <p:sp>
        <p:nvSpPr>
          <p:cNvPr id="5" name="Slide Number Placeholder 4">
            <a:extLst>
              <a:ext uri="{FF2B5EF4-FFF2-40B4-BE49-F238E27FC236}">
                <a16:creationId xmlns:a16="http://schemas.microsoft.com/office/drawing/2014/main" id="{7E84E49C-B11C-CD2E-6391-12E3C11F24B8}"/>
              </a:ext>
            </a:extLst>
          </p:cNvPr>
          <p:cNvSpPr>
            <a:spLocks noGrp="1"/>
          </p:cNvSpPr>
          <p:nvPr>
            <p:ph type="sldNum" sz="quarter" idx="12"/>
          </p:nvPr>
        </p:nvSpPr>
        <p:spPr/>
        <p:txBody>
          <a:bodyPr/>
          <a:lstStyle/>
          <a:p>
            <a:fld id="{6D268EC6-F668-460A-907C-E9180B3BA416}" type="slidenum">
              <a:rPr lang="en-GB" smtClean="0"/>
              <a:pPr/>
              <a:t>23</a:t>
            </a:fld>
            <a:endParaRPr lang="en-GB"/>
          </a:p>
        </p:txBody>
      </p:sp>
      <p:pic>
        <p:nvPicPr>
          <p:cNvPr id="20" name="Picture 19">
            <a:extLst>
              <a:ext uri="{FF2B5EF4-FFF2-40B4-BE49-F238E27FC236}">
                <a16:creationId xmlns:a16="http://schemas.microsoft.com/office/drawing/2014/main" id="{23239017-4E2F-4542-A05E-791CB91A2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21" name="Picture 20">
            <a:extLst>
              <a:ext uri="{FF2B5EF4-FFF2-40B4-BE49-F238E27FC236}">
                <a16:creationId xmlns:a16="http://schemas.microsoft.com/office/drawing/2014/main" id="{14699D50-5C51-40E8-BCA7-3E3917BA8C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22" name="Picture 21">
            <a:extLst>
              <a:ext uri="{FF2B5EF4-FFF2-40B4-BE49-F238E27FC236}">
                <a16:creationId xmlns:a16="http://schemas.microsoft.com/office/drawing/2014/main" id="{B7EF39E7-B5FA-4B43-9895-C4E570714F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graphicFrame>
        <p:nvGraphicFramePr>
          <p:cNvPr id="6" name="Diagram 5">
            <a:extLst>
              <a:ext uri="{FF2B5EF4-FFF2-40B4-BE49-F238E27FC236}">
                <a16:creationId xmlns:a16="http://schemas.microsoft.com/office/drawing/2014/main" id="{0240C0DE-5D5F-B983-347D-10E7DC90E316}"/>
              </a:ext>
            </a:extLst>
          </p:cNvPr>
          <p:cNvGraphicFramePr/>
          <p:nvPr>
            <p:extLst>
              <p:ext uri="{D42A27DB-BD31-4B8C-83A1-F6EECF244321}">
                <p14:modId xmlns:p14="http://schemas.microsoft.com/office/powerpoint/2010/main" val="3993022566"/>
              </p:ext>
            </p:extLst>
          </p:nvPr>
        </p:nvGraphicFramePr>
        <p:xfrm>
          <a:off x="4064000" y="719666"/>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26910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3109B7-18BC-7FD7-D190-9029DCFBFA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2173C8-587B-B537-7143-2EB33124F5D7}"/>
              </a:ext>
            </a:extLst>
          </p:cNvPr>
          <p:cNvSpPr>
            <a:spLocks noGrp="1"/>
          </p:cNvSpPr>
          <p:nvPr>
            <p:ph type="title"/>
          </p:nvPr>
        </p:nvSpPr>
        <p:spPr>
          <a:xfrm>
            <a:off x="801624" y="737400"/>
            <a:ext cx="10588752" cy="473075"/>
          </a:xfrm>
        </p:spPr>
        <p:txBody>
          <a:bodyPr/>
          <a:lstStyle/>
          <a:p>
            <a:r>
              <a:rPr lang="en-US" sz="3200"/>
              <a:t>Dissenting Co-Trustee</a:t>
            </a:r>
            <a:endParaRPr lang="en-US" sz="3200" dirty="0"/>
          </a:p>
        </p:txBody>
      </p:sp>
      <p:sp>
        <p:nvSpPr>
          <p:cNvPr id="3" name="Content Placeholder 2">
            <a:extLst>
              <a:ext uri="{FF2B5EF4-FFF2-40B4-BE49-F238E27FC236}">
                <a16:creationId xmlns:a16="http://schemas.microsoft.com/office/drawing/2014/main" id="{29DABCAC-32AB-FB8E-B9BA-42B41AAF09F1}"/>
              </a:ext>
            </a:extLst>
          </p:cNvPr>
          <p:cNvSpPr>
            <a:spLocks noGrp="1"/>
          </p:cNvSpPr>
          <p:nvPr>
            <p:ph idx="1"/>
          </p:nvPr>
        </p:nvSpPr>
        <p:spPr>
          <a:xfrm>
            <a:off x="804672" y="1632101"/>
            <a:ext cx="4935116" cy="3887349"/>
          </a:xfrm>
        </p:spPr>
        <p:txBody>
          <a:bodyPr/>
          <a:lstStyle/>
          <a:p>
            <a:pPr marL="0" marR="0" lvl="0" indent="0"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i="0" u="none" strike="noStrike" kern="1200" cap="none" spc="-40" normalizeH="0" baseline="0" noProof="0" dirty="0">
                <a:ln>
                  <a:noFill/>
                </a:ln>
                <a:solidFill>
                  <a:schemeClr val="accent1"/>
                </a:solidFill>
                <a:effectLst/>
                <a:uLnTx/>
                <a:uFillTx/>
                <a:latin typeface="+mn-lt"/>
                <a:cs typeface="Times" panose="02020603050405020304" pitchFamily="18" charset="0"/>
              </a:rPr>
              <a:t>Delaware -- 12 Del. C. §3323</a:t>
            </a:r>
            <a:endParaRPr kumimoji="0" lang="en-US" sz="2400" b="0" i="0" u="none" strike="noStrike" kern="1200" cap="none" spc="-40" normalizeH="0" baseline="0" noProof="0" dirty="0">
              <a:ln>
                <a:noFill/>
              </a:ln>
              <a:solidFill>
                <a:prstClr val="black"/>
              </a:solidFill>
              <a:effectLst/>
              <a:uLnTx/>
              <a:uFillTx/>
              <a:latin typeface="+mn-lt"/>
              <a:ea typeface="+mn-ea"/>
              <a:cs typeface="Times"/>
            </a:endParaRPr>
          </a:p>
          <a:p>
            <a:pPr marL="457200" indent="-457200">
              <a:lnSpc>
                <a:spcPct val="100000"/>
              </a:lnSpc>
              <a:spcBef>
                <a:spcPts val="0"/>
              </a:spcBef>
              <a:spcAft>
                <a:spcPts val="0"/>
              </a:spcAft>
              <a:buFont typeface="Arial" panose="020B0604020202020204" pitchFamily="34" charset="0"/>
              <a:buChar char="•"/>
            </a:pPr>
            <a:endParaRPr lang="en-US" sz="2400" dirty="0">
              <a:latin typeface="+mn-lt"/>
            </a:endParaRPr>
          </a:p>
          <a:p>
            <a:pPr>
              <a:lnSpc>
                <a:spcPct val="100000"/>
              </a:lnSpc>
              <a:spcBef>
                <a:spcPts val="0"/>
              </a:spcBef>
              <a:spcAft>
                <a:spcPts val="0"/>
              </a:spcAft>
            </a:pPr>
            <a:r>
              <a:rPr lang="en-US" sz="2400" dirty="0">
                <a:latin typeface="+mn-lt"/>
              </a:rPr>
              <a:t>A trustee who dissents in writing from the action of the majority of trustees is not liable for the action of the majority.</a:t>
            </a:r>
          </a:p>
          <a:p>
            <a:pPr>
              <a:lnSpc>
                <a:spcPct val="100000"/>
              </a:lnSpc>
              <a:spcBef>
                <a:spcPts val="0"/>
              </a:spcBef>
              <a:spcAft>
                <a:spcPts val="0"/>
              </a:spcAft>
            </a:pPr>
            <a:endParaRPr lang="en-US" sz="2000" dirty="0">
              <a:latin typeface="+mn-lt"/>
            </a:endParaRPr>
          </a:p>
          <a:p>
            <a:pPr>
              <a:lnSpc>
                <a:spcPct val="100000"/>
              </a:lnSpc>
              <a:spcBef>
                <a:spcPts val="0"/>
              </a:spcBef>
              <a:spcAft>
                <a:spcPts val="0"/>
              </a:spcAft>
            </a:pPr>
            <a:endParaRPr kumimoji="0" lang="en-US" sz="1800" b="0" i="0" u="none" strike="noStrike" kern="1200" cap="none" spc="-40" normalizeH="0" baseline="0" noProof="0" dirty="0">
              <a:ln>
                <a:noFill/>
              </a:ln>
              <a:solidFill>
                <a:prstClr val="black"/>
              </a:solidFill>
              <a:effectLst/>
              <a:uLnTx/>
              <a:uFillTx/>
              <a:latin typeface="Arial"/>
              <a:ea typeface="+mn-ea"/>
              <a:cs typeface="Times"/>
            </a:endParaRPr>
          </a:p>
          <a:p>
            <a:pPr>
              <a:lnSpc>
                <a:spcPct val="100000"/>
              </a:lnSpc>
              <a:spcBef>
                <a:spcPts val="0"/>
              </a:spcBef>
              <a:spcAft>
                <a:spcPts val="0"/>
              </a:spcAft>
            </a:pPr>
            <a:endParaRPr lang="en-US" sz="2000" dirty="0">
              <a:latin typeface="+mn-lt"/>
            </a:endParaRPr>
          </a:p>
        </p:txBody>
      </p:sp>
      <p:sp>
        <p:nvSpPr>
          <p:cNvPr id="4" name="Footer Placeholder 3">
            <a:extLst>
              <a:ext uri="{FF2B5EF4-FFF2-40B4-BE49-F238E27FC236}">
                <a16:creationId xmlns:a16="http://schemas.microsoft.com/office/drawing/2014/main" id="{B86E2EF0-048B-C8A8-DF0E-8DE2A822BB70}"/>
              </a:ext>
            </a:extLst>
          </p:cNvPr>
          <p:cNvSpPr>
            <a:spLocks noGrp="1"/>
          </p:cNvSpPr>
          <p:nvPr>
            <p:ph type="ftr" sz="quarter" idx="11"/>
          </p:nvPr>
        </p:nvSpPr>
        <p:spPr/>
        <p:txBody>
          <a:bodyPr/>
          <a:lstStyle/>
          <a:p>
            <a:r>
              <a:rPr lang="en-GB" dirty="0"/>
              <a:t>© 2024 Levenfeld Pearlstein, LLC, Morris Nichols Arsht &amp; </a:t>
            </a:r>
            <a:r>
              <a:rPr lang="en-GB" dirty="0" err="1"/>
              <a:t>Tunnell</a:t>
            </a:r>
            <a:r>
              <a:rPr lang="en-GB" dirty="0"/>
              <a:t> Greenleaf Trust, and Gordon, </a:t>
            </a:r>
            <a:r>
              <a:rPr lang="en-GB" dirty="0" err="1"/>
              <a:t>Fournarius</a:t>
            </a:r>
            <a:r>
              <a:rPr lang="en-GB" dirty="0"/>
              <a:t> &amp; </a:t>
            </a:r>
            <a:r>
              <a:rPr lang="en-GB" dirty="0" err="1"/>
              <a:t>Marmmarella</a:t>
            </a:r>
            <a:r>
              <a:rPr lang="en-GB" dirty="0"/>
              <a:t>, P.A.</a:t>
            </a:r>
          </a:p>
          <a:p>
            <a:endParaRPr lang="en-GB" dirty="0"/>
          </a:p>
        </p:txBody>
      </p:sp>
      <p:sp>
        <p:nvSpPr>
          <p:cNvPr id="5" name="Slide Number Placeholder 4">
            <a:extLst>
              <a:ext uri="{FF2B5EF4-FFF2-40B4-BE49-F238E27FC236}">
                <a16:creationId xmlns:a16="http://schemas.microsoft.com/office/drawing/2014/main" id="{ACC5A2B3-A221-BBB7-8CBC-9869BB24EC94}"/>
              </a:ext>
            </a:extLst>
          </p:cNvPr>
          <p:cNvSpPr>
            <a:spLocks noGrp="1"/>
          </p:cNvSpPr>
          <p:nvPr>
            <p:ph type="sldNum" sz="quarter" idx="12"/>
          </p:nvPr>
        </p:nvSpPr>
        <p:spPr/>
        <p:txBody>
          <a:bodyPr/>
          <a:lstStyle/>
          <a:p>
            <a:fld id="{6D268EC6-F668-460A-907C-E9180B3BA416}" type="slidenum">
              <a:rPr lang="en-GB" smtClean="0"/>
              <a:pPr/>
              <a:t>24</a:t>
            </a:fld>
            <a:endParaRPr lang="en-GB"/>
          </a:p>
        </p:txBody>
      </p:sp>
      <p:sp>
        <p:nvSpPr>
          <p:cNvPr id="6" name="Content Placeholder 5">
            <a:extLst>
              <a:ext uri="{FF2B5EF4-FFF2-40B4-BE49-F238E27FC236}">
                <a16:creationId xmlns:a16="http://schemas.microsoft.com/office/drawing/2014/main" id="{AFB05AE1-B753-0E82-AF30-DE39B4986191}"/>
              </a:ext>
            </a:extLst>
          </p:cNvPr>
          <p:cNvSpPr>
            <a:spLocks noGrp="1"/>
          </p:cNvSpPr>
          <p:nvPr>
            <p:ph idx="13"/>
          </p:nvPr>
        </p:nvSpPr>
        <p:spPr/>
        <p:txBody>
          <a:bodyPr/>
          <a:lstStyle/>
          <a:p>
            <a:endParaRPr lang="en-US" sz="2400" dirty="0">
              <a:latin typeface="+mn-lt"/>
            </a:endParaRPr>
          </a:p>
          <a:p>
            <a:endParaRPr lang="en-US" sz="2800" dirty="0">
              <a:latin typeface="+mn-lt"/>
            </a:endParaRPr>
          </a:p>
        </p:txBody>
      </p:sp>
      <p:sp>
        <p:nvSpPr>
          <p:cNvPr id="7" name="TextBox 6">
            <a:extLst>
              <a:ext uri="{FF2B5EF4-FFF2-40B4-BE49-F238E27FC236}">
                <a16:creationId xmlns:a16="http://schemas.microsoft.com/office/drawing/2014/main" id="{78BE15DA-D1CC-06B1-8755-271D78FBD5F0}"/>
              </a:ext>
            </a:extLst>
          </p:cNvPr>
          <p:cNvSpPr txBox="1"/>
          <p:nvPr/>
        </p:nvSpPr>
        <p:spPr>
          <a:xfrm>
            <a:off x="6618046" y="1632102"/>
            <a:ext cx="4769282" cy="3986378"/>
          </a:xfrm>
          <a:prstGeom prst="rect">
            <a:avLst/>
          </a:prstGeom>
          <a:noFill/>
        </p:spPr>
        <p:txBody>
          <a:bodyPr wrap="none" lIns="0" tIns="0" rIns="0" bIns="0" rtlCol="0">
            <a:noAutofit/>
          </a:bodyPr>
          <a:lstStyle/>
          <a:p>
            <a:pPr>
              <a:spcBef>
                <a:spcPts val="600"/>
              </a:spcBef>
            </a:pPr>
            <a:r>
              <a:rPr lang="en-US" sz="2400" spc="-30" dirty="0">
                <a:solidFill>
                  <a:schemeClr val="accent1"/>
                </a:solidFill>
                <a:cs typeface="Times" panose="02020603050405020304" pitchFamily="18" charset="0"/>
              </a:rPr>
              <a:t>UTC § 703(g) Co-Trustees</a:t>
            </a:r>
            <a:endParaRPr lang="en-US" sz="2400" spc="-30" dirty="0"/>
          </a:p>
          <a:p>
            <a:endParaRPr lang="en-US" sz="2400" spc="-30" dirty="0"/>
          </a:p>
          <a:p>
            <a:r>
              <a:rPr lang="en-US" sz="2400" spc="-30" dirty="0"/>
              <a:t>A </a:t>
            </a:r>
            <a:r>
              <a:rPr lang="en-US" sz="2400" i="1" spc="-30" dirty="0"/>
              <a:t>dissenting</a:t>
            </a:r>
            <a:r>
              <a:rPr lang="en-US" sz="2400" spc="-30" dirty="0"/>
              <a:t> trustee who joins in an</a:t>
            </a:r>
          </a:p>
          <a:p>
            <a:r>
              <a:rPr lang="en-US" sz="2400" spc="-30" dirty="0"/>
              <a:t>action at the direction of the majority</a:t>
            </a:r>
          </a:p>
          <a:p>
            <a:r>
              <a:rPr lang="en-US" sz="2400" spc="-30" dirty="0"/>
              <a:t> of the trustees and who notified any</a:t>
            </a:r>
          </a:p>
          <a:p>
            <a:r>
              <a:rPr lang="en-US" sz="2400" spc="-30" dirty="0"/>
              <a:t> co-Trustee of the dissent at or before</a:t>
            </a:r>
          </a:p>
          <a:p>
            <a:r>
              <a:rPr lang="en-US" sz="2400" spc="-30" dirty="0"/>
              <a:t>the time of the action is not liable for</a:t>
            </a:r>
          </a:p>
          <a:p>
            <a:r>
              <a:rPr lang="en-US" sz="2400" spc="-30" dirty="0"/>
              <a:t>the action unless the action is a </a:t>
            </a:r>
          </a:p>
          <a:p>
            <a:r>
              <a:rPr lang="en-US" sz="2400" spc="-30" dirty="0"/>
              <a:t>serious breach of trust.</a:t>
            </a:r>
          </a:p>
        </p:txBody>
      </p:sp>
      <p:pic>
        <p:nvPicPr>
          <p:cNvPr id="9" name="Picture 8">
            <a:extLst>
              <a:ext uri="{FF2B5EF4-FFF2-40B4-BE49-F238E27FC236}">
                <a16:creationId xmlns:a16="http://schemas.microsoft.com/office/drawing/2014/main" id="{AF30033E-A20B-429B-A01D-315CF7F6B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0" name="Picture 9">
            <a:extLst>
              <a:ext uri="{FF2B5EF4-FFF2-40B4-BE49-F238E27FC236}">
                <a16:creationId xmlns:a16="http://schemas.microsoft.com/office/drawing/2014/main" id="{457C61AE-60A8-4726-A9B4-83BD72A49C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1" name="Picture 10">
            <a:extLst>
              <a:ext uri="{FF2B5EF4-FFF2-40B4-BE49-F238E27FC236}">
                <a16:creationId xmlns:a16="http://schemas.microsoft.com/office/drawing/2014/main" id="{29717351-EF3C-4888-A585-A371F071BF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2896453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3109B7-18BC-7FD7-D190-9029DCFBFA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2173C8-587B-B537-7143-2EB33124F5D7}"/>
              </a:ext>
            </a:extLst>
          </p:cNvPr>
          <p:cNvSpPr>
            <a:spLocks noGrp="1"/>
          </p:cNvSpPr>
          <p:nvPr>
            <p:ph type="title"/>
          </p:nvPr>
        </p:nvSpPr>
        <p:spPr>
          <a:xfrm>
            <a:off x="801624" y="737400"/>
            <a:ext cx="10588752" cy="473075"/>
          </a:xfrm>
        </p:spPr>
        <p:txBody>
          <a:bodyPr/>
          <a:lstStyle/>
          <a:p>
            <a:r>
              <a:rPr lang="en-US" sz="3200" dirty="0"/>
              <a:t>Dissenting Trustee (Cont’d.)</a:t>
            </a:r>
          </a:p>
        </p:txBody>
      </p:sp>
      <p:sp>
        <p:nvSpPr>
          <p:cNvPr id="3" name="Content Placeholder 2">
            <a:extLst>
              <a:ext uri="{FF2B5EF4-FFF2-40B4-BE49-F238E27FC236}">
                <a16:creationId xmlns:a16="http://schemas.microsoft.com/office/drawing/2014/main" id="{29DABCAC-32AB-FB8E-B9BA-42B41AAF09F1}"/>
              </a:ext>
            </a:extLst>
          </p:cNvPr>
          <p:cNvSpPr>
            <a:spLocks noGrp="1"/>
          </p:cNvSpPr>
          <p:nvPr>
            <p:ph idx="1"/>
          </p:nvPr>
        </p:nvSpPr>
        <p:spPr>
          <a:xfrm>
            <a:off x="804671" y="1632101"/>
            <a:ext cx="9319829" cy="3887349"/>
          </a:xfrm>
        </p:spPr>
        <p:txBody>
          <a:bodyPr/>
          <a:lstStyle/>
          <a:p>
            <a:pPr>
              <a:lnSpc>
                <a:spcPct val="100000"/>
              </a:lnSpc>
              <a:spcBef>
                <a:spcPts val="0"/>
              </a:spcBef>
              <a:spcAft>
                <a:spcPts val="0"/>
              </a:spcAft>
            </a:pPr>
            <a:r>
              <a:rPr kumimoji="0" lang="en-US" sz="2800" i="0" u="none" strike="noStrike" kern="1200" cap="none" spc="-40" normalizeH="0" baseline="0" noProof="0" dirty="0">
                <a:ln>
                  <a:noFill/>
                </a:ln>
                <a:solidFill>
                  <a:schemeClr val="accent1"/>
                </a:solidFill>
                <a:effectLst/>
                <a:uLnTx/>
                <a:uFillTx/>
                <a:latin typeface="+mn-lt"/>
                <a:cs typeface="Times" panose="02020603050405020304" pitchFamily="18" charset="0"/>
              </a:rPr>
              <a:t>Michigan -- MCL § 700.7703 (7)</a:t>
            </a:r>
          </a:p>
          <a:p>
            <a:pPr>
              <a:lnSpc>
                <a:spcPct val="100000"/>
              </a:lnSpc>
              <a:spcBef>
                <a:spcPts val="0"/>
              </a:spcBef>
              <a:spcAft>
                <a:spcPts val="0"/>
              </a:spcAft>
            </a:pPr>
            <a:endParaRPr lang="en-US" sz="2800" b="0" dirty="0">
              <a:solidFill>
                <a:schemeClr val="accent1"/>
              </a:solidFill>
              <a:latin typeface="Times" panose="02020603050405020304" pitchFamily="18" charset="0"/>
              <a:ea typeface="+mn-ea"/>
              <a:cs typeface="Times" panose="02020603050405020304" pitchFamily="18" charset="0"/>
            </a:endParaRPr>
          </a:p>
          <a:p>
            <a:pPr>
              <a:lnSpc>
                <a:spcPct val="100000"/>
              </a:lnSpc>
              <a:spcBef>
                <a:spcPts val="0"/>
              </a:spcBef>
              <a:spcAft>
                <a:spcPts val="0"/>
              </a:spcAft>
            </a:pPr>
            <a:r>
              <a:rPr kumimoji="0" lang="en-US" sz="2000" b="0" i="0" u="none" strike="noStrike" kern="1200" cap="none" spc="-40" normalizeH="0" baseline="0" noProof="0" dirty="0">
                <a:ln>
                  <a:noFill/>
                </a:ln>
                <a:solidFill>
                  <a:prstClr val="black"/>
                </a:solidFill>
                <a:effectLst/>
                <a:uLnTx/>
                <a:uFillTx/>
                <a:latin typeface="Arial" panose="020B0604020202020204" pitchFamily="34" charset="0"/>
                <a:cs typeface="Arial" panose="020B0604020202020204" pitchFamily="34" charset="0"/>
              </a:rPr>
              <a:t>A trustee is not liable for the action or omission of a co-trustee if all of the following apply:</a:t>
            </a:r>
          </a:p>
          <a:p>
            <a:pPr marL="342900" indent="-342900">
              <a:lnSpc>
                <a:spcPct val="100000"/>
              </a:lnSpc>
              <a:spcBef>
                <a:spcPts val="0"/>
              </a:spcBef>
              <a:spcAft>
                <a:spcPts val="0"/>
              </a:spcAft>
              <a:buFont typeface="Arial" panose="020B0604020202020204" pitchFamily="34" charset="0"/>
              <a:buChar char="•"/>
            </a:pPr>
            <a:r>
              <a:rPr kumimoji="0" lang="en-US" sz="2000" b="0" i="0" u="none" strike="noStrike" kern="1200" cap="none" spc="-40" normalizeH="0" baseline="0" noProof="0" dirty="0">
                <a:ln>
                  <a:noFill/>
                </a:ln>
                <a:solidFill>
                  <a:prstClr val="black"/>
                </a:solidFill>
                <a:effectLst/>
                <a:uLnTx/>
                <a:uFillTx/>
                <a:latin typeface="Arial" panose="020B0604020202020204" pitchFamily="34" charset="0"/>
                <a:cs typeface="Arial" panose="020B0604020202020204" pitchFamily="34" charset="0"/>
              </a:rPr>
              <a:t>The trustee is not unavailable to perform a trustee's function because of absence, illness, disqualification under other law, or other incapacity or has not properly delegated the performance of the function to a co-trustee.</a:t>
            </a:r>
          </a:p>
          <a:p>
            <a:pPr marL="342900" indent="-342900">
              <a:lnSpc>
                <a:spcPct val="100000"/>
              </a:lnSpc>
              <a:spcBef>
                <a:spcPts val="0"/>
              </a:spcBef>
              <a:spcAft>
                <a:spcPts val="0"/>
              </a:spcAft>
              <a:buFont typeface="Arial" panose="020B0604020202020204" pitchFamily="34" charset="0"/>
              <a:buChar char="•"/>
            </a:pPr>
            <a:r>
              <a:rPr kumimoji="0" lang="en-US" sz="2000" b="0" i="0" u="none" strike="noStrike" kern="1200" cap="none" spc="-40" normalizeH="0" baseline="0" noProof="0" dirty="0">
                <a:ln>
                  <a:noFill/>
                </a:ln>
                <a:solidFill>
                  <a:prstClr val="black"/>
                </a:solidFill>
                <a:effectLst/>
                <a:uLnTx/>
                <a:uFillTx/>
                <a:latin typeface="Arial" panose="020B0604020202020204" pitchFamily="34" charset="0"/>
                <a:cs typeface="Arial" panose="020B0604020202020204" pitchFamily="34" charset="0"/>
              </a:rPr>
              <a:t>The trustee is aware of but does not join in the action or omission of the co-trustee.</a:t>
            </a:r>
          </a:p>
          <a:p>
            <a:pPr marL="342900" indent="-342900">
              <a:lnSpc>
                <a:spcPct val="100000"/>
              </a:lnSpc>
              <a:spcBef>
                <a:spcPts val="0"/>
              </a:spcBef>
              <a:spcAft>
                <a:spcPts val="0"/>
              </a:spcAft>
              <a:buFont typeface="Arial" panose="020B0604020202020204" pitchFamily="34" charset="0"/>
              <a:buChar char="•"/>
            </a:pPr>
            <a:r>
              <a:rPr kumimoji="0" lang="en-US" sz="2000" b="0" i="0" u="none" strike="noStrike" kern="1200" cap="none" spc="-40" normalizeH="0" baseline="0" noProof="0" dirty="0">
                <a:ln>
                  <a:noFill/>
                </a:ln>
                <a:solidFill>
                  <a:prstClr val="black"/>
                </a:solidFill>
                <a:effectLst/>
                <a:uLnTx/>
                <a:uFillTx/>
                <a:latin typeface="Arial" panose="020B0604020202020204" pitchFamily="34" charset="0"/>
                <a:cs typeface="Arial" panose="020B0604020202020204" pitchFamily="34" charset="0"/>
              </a:rPr>
              <a:t>The trustee dissents in writing to each co-trustee at or before the time of the action or omission.</a:t>
            </a:r>
          </a:p>
          <a:p>
            <a:pPr>
              <a:lnSpc>
                <a:spcPct val="100000"/>
              </a:lnSpc>
              <a:spcBef>
                <a:spcPts val="0"/>
              </a:spcBef>
              <a:spcAft>
                <a:spcPts val="0"/>
              </a:spcAft>
            </a:pPr>
            <a:endParaRPr lang="en-US" sz="2000" dirty="0">
              <a:latin typeface="+mn-lt"/>
            </a:endParaRPr>
          </a:p>
          <a:p>
            <a:pPr>
              <a:lnSpc>
                <a:spcPct val="100000"/>
              </a:lnSpc>
              <a:spcBef>
                <a:spcPts val="0"/>
              </a:spcBef>
              <a:spcAft>
                <a:spcPts val="0"/>
              </a:spcAft>
            </a:pPr>
            <a:endParaRPr kumimoji="0" lang="en-US" sz="1800" b="0" i="0" u="none" strike="noStrike" kern="1200" cap="none" spc="-40" normalizeH="0" baseline="0" noProof="0" dirty="0">
              <a:ln>
                <a:noFill/>
              </a:ln>
              <a:solidFill>
                <a:prstClr val="black"/>
              </a:solidFill>
              <a:effectLst/>
              <a:uLnTx/>
              <a:uFillTx/>
              <a:latin typeface="Arial"/>
              <a:ea typeface="+mn-ea"/>
              <a:cs typeface="Times"/>
            </a:endParaRPr>
          </a:p>
          <a:p>
            <a:pPr>
              <a:lnSpc>
                <a:spcPct val="100000"/>
              </a:lnSpc>
              <a:spcBef>
                <a:spcPts val="0"/>
              </a:spcBef>
              <a:spcAft>
                <a:spcPts val="0"/>
              </a:spcAft>
            </a:pPr>
            <a:endParaRPr lang="en-US" sz="2000" dirty="0">
              <a:latin typeface="+mn-lt"/>
            </a:endParaRPr>
          </a:p>
        </p:txBody>
      </p:sp>
      <p:sp>
        <p:nvSpPr>
          <p:cNvPr id="4" name="Footer Placeholder 3">
            <a:extLst>
              <a:ext uri="{FF2B5EF4-FFF2-40B4-BE49-F238E27FC236}">
                <a16:creationId xmlns:a16="http://schemas.microsoft.com/office/drawing/2014/main" id="{B86E2EF0-048B-C8A8-DF0E-8DE2A822BB70}"/>
              </a:ext>
            </a:extLst>
          </p:cNvPr>
          <p:cNvSpPr>
            <a:spLocks noGrp="1"/>
          </p:cNvSpPr>
          <p:nvPr>
            <p:ph type="ftr" sz="quarter" idx="11"/>
          </p:nvPr>
        </p:nvSpPr>
        <p:spPr/>
        <p:txBody>
          <a:bodyPr/>
          <a:lstStyle/>
          <a:p>
            <a:r>
              <a:rPr lang="en-GB" dirty="0"/>
              <a:t>© 2024 Levenfeld Pearlstein, LLC, Morris Nichols Arsht &amp; </a:t>
            </a:r>
            <a:r>
              <a:rPr lang="en-GB" dirty="0" err="1"/>
              <a:t>Tunnell</a:t>
            </a:r>
            <a:r>
              <a:rPr lang="en-GB" dirty="0"/>
              <a:t> Greenleaf Trust, and Gordon, </a:t>
            </a:r>
            <a:r>
              <a:rPr lang="en-GB" dirty="0" err="1"/>
              <a:t>Fournarius</a:t>
            </a:r>
            <a:r>
              <a:rPr lang="en-GB" dirty="0"/>
              <a:t> &amp; </a:t>
            </a:r>
            <a:r>
              <a:rPr lang="en-GB" dirty="0" err="1"/>
              <a:t>Marmmarella</a:t>
            </a:r>
            <a:r>
              <a:rPr lang="en-GB" dirty="0"/>
              <a:t>, P.A.</a:t>
            </a:r>
          </a:p>
          <a:p>
            <a:endParaRPr lang="en-GB" dirty="0"/>
          </a:p>
        </p:txBody>
      </p:sp>
      <p:sp>
        <p:nvSpPr>
          <p:cNvPr id="5" name="Slide Number Placeholder 4">
            <a:extLst>
              <a:ext uri="{FF2B5EF4-FFF2-40B4-BE49-F238E27FC236}">
                <a16:creationId xmlns:a16="http://schemas.microsoft.com/office/drawing/2014/main" id="{ACC5A2B3-A221-BBB7-8CBC-9869BB24EC94}"/>
              </a:ext>
            </a:extLst>
          </p:cNvPr>
          <p:cNvSpPr>
            <a:spLocks noGrp="1"/>
          </p:cNvSpPr>
          <p:nvPr>
            <p:ph type="sldNum" sz="quarter" idx="12"/>
          </p:nvPr>
        </p:nvSpPr>
        <p:spPr/>
        <p:txBody>
          <a:bodyPr/>
          <a:lstStyle/>
          <a:p>
            <a:fld id="{6D268EC6-F668-460A-907C-E9180B3BA416}" type="slidenum">
              <a:rPr lang="en-GB" smtClean="0"/>
              <a:pPr/>
              <a:t>25</a:t>
            </a:fld>
            <a:endParaRPr lang="en-GB"/>
          </a:p>
        </p:txBody>
      </p:sp>
      <p:sp>
        <p:nvSpPr>
          <p:cNvPr id="6" name="Content Placeholder 5">
            <a:extLst>
              <a:ext uri="{FF2B5EF4-FFF2-40B4-BE49-F238E27FC236}">
                <a16:creationId xmlns:a16="http://schemas.microsoft.com/office/drawing/2014/main" id="{AFB05AE1-B753-0E82-AF30-DE39B4986191}"/>
              </a:ext>
            </a:extLst>
          </p:cNvPr>
          <p:cNvSpPr>
            <a:spLocks noGrp="1"/>
          </p:cNvSpPr>
          <p:nvPr>
            <p:ph idx="13"/>
          </p:nvPr>
        </p:nvSpPr>
        <p:spPr/>
        <p:txBody>
          <a:bodyPr/>
          <a:lstStyle/>
          <a:p>
            <a:endParaRPr lang="en-US" sz="2400" dirty="0">
              <a:latin typeface="+mn-lt"/>
            </a:endParaRPr>
          </a:p>
          <a:p>
            <a:endParaRPr lang="en-US" sz="2800" dirty="0">
              <a:latin typeface="+mn-lt"/>
            </a:endParaRPr>
          </a:p>
        </p:txBody>
      </p:sp>
      <p:pic>
        <p:nvPicPr>
          <p:cNvPr id="9" name="Picture 8">
            <a:extLst>
              <a:ext uri="{FF2B5EF4-FFF2-40B4-BE49-F238E27FC236}">
                <a16:creationId xmlns:a16="http://schemas.microsoft.com/office/drawing/2014/main" id="{FC52E806-C8D4-4AB1-8BA8-C8E6FEC59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0" name="Picture 9">
            <a:extLst>
              <a:ext uri="{FF2B5EF4-FFF2-40B4-BE49-F238E27FC236}">
                <a16:creationId xmlns:a16="http://schemas.microsoft.com/office/drawing/2014/main" id="{3048820C-F5CE-46F0-8087-8A986654B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1" name="Picture 10">
            <a:extLst>
              <a:ext uri="{FF2B5EF4-FFF2-40B4-BE49-F238E27FC236}">
                <a16:creationId xmlns:a16="http://schemas.microsoft.com/office/drawing/2014/main" id="{39BBB861-4065-4A59-ABDE-0F1A3CE75B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3067929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9E22-3743-30EC-6638-9964BE75B0C6}"/>
              </a:ext>
            </a:extLst>
          </p:cNvPr>
          <p:cNvSpPr>
            <a:spLocks noGrp="1"/>
          </p:cNvSpPr>
          <p:nvPr>
            <p:ph type="title"/>
          </p:nvPr>
        </p:nvSpPr>
        <p:spPr>
          <a:xfrm>
            <a:off x="801624" y="737400"/>
            <a:ext cx="10588752" cy="473075"/>
          </a:xfrm>
        </p:spPr>
        <p:txBody>
          <a:bodyPr/>
          <a:lstStyle/>
          <a:p>
            <a:r>
              <a:rPr lang="en-US" sz="3200" dirty="0"/>
              <a:t>Excluded Trustees</a:t>
            </a:r>
          </a:p>
        </p:txBody>
      </p:sp>
      <p:sp>
        <p:nvSpPr>
          <p:cNvPr id="3" name="Content Placeholder 2">
            <a:extLst>
              <a:ext uri="{FF2B5EF4-FFF2-40B4-BE49-F238E27FC236}">
                <a16:creationId xmlns:a16="http://schemas.microsoft.com/office/drawing/2014/main" id="{1235EA5F-ACF6-5C93-5330-B5CA19687C97}"/>
              </a:ext>
            </a:extLst>
          </p:cNvPr>
          <p:cNvSpPr>
            <a:spLocks noGrp="1"/>
          </p:cNvSpPr>
          <p:nvPr>
            <p:ph idx="1"/>
          </p:nvPr>
        </p:nvSpPr>
        <p:spPr>
          <a:xfrm>
            <a:off x="804672" y="1632102"/>
            <a:ext cx="4973390" cy="3722218"/>
          </a:xfrm>
        </p:spPr>
        <p:txBody>
          <a:bodyPr/>
          <a:lstStyle/>
          <a:p>
            <a:pPr marL="0" marR="0" lvl="0" indent="0"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200" i="0" u="none" strike="noStrike" kern="1200" cap="none" spc="-40" normalizeH="0" baseline="0" noProof="0" dirty="0">
                <a:ln>
                  <a:noFill/>
                </a:ln>
                <a:solidFill>
                  <a:schemeClr val="accent1"/>
                </a:solidFill>
                <a:effectLst/>
                <a:uLnTx/>
                <a:uFillTx/>
                <a:latin typeface="+mn-lt"/>
                <a:cs typeface="Times" panose="02020603050405020304" pitchFamily="18" charset="0"/>
              </a:rPr>
              <a:t>Delaware -- 12 Del. C. § 3313</a:t>
            </a:r>
            <a:r>
              <a:rPr lang="en-US" sz="2200" dirty="0">
                <a:solidFill>
                  <a:schemeClr val="accent1"/>
                </a:solidFill>
                <a:latin typeface="+mn-lt"/>
                <a:cs typeface="Times" panose="02020603050405020304" pitchFamily="18" charset="0"/>
              </a:rPr>
              <a:t>A</a:t>
            </a:r>
            <a:r>
              <a:rPr kumimoji="0" lang="en-US" sz="2200" i="0" u="none" strike="noStrike" kern="1200" cap="none" spc="-40" normalizeH="0" baseline="0" noProof="0" dirty="0">
                <a:ln>
                  <a:noFill/>
                </a:ln>
                <a:solidFill>
                  <a:schemeClr val="accent1"/>
                </a:solidFill>
                <a:effectLst/>
                <a:uLnTx/>
                <a:uFillTx/>
                <a:latin typeface="+mn-lt"/>
                <a:cs typeface="Times" panose="02020603050405020304" pitchFamily="18" charset="0"/>
              </a:rPr>
              <a:t> – </a:t>
            </a:r>
          </a:p>
          <a:p>
            <a:pPr marL="0" marR="0" lvl="0" indent="0"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000" b="0" i="0" u="none" strike="noStrike" kern="1200" cap="none" spc="-40" normalizeH="0" baseline="0" noProof="0" dirty="0">
              <a:ln>
                <a:noFill/>
              </a:ln>
              <a:solidFill>
                <a:prstClr val="black"/>
              </a:solidFill>
              <a:effectLst/>
              <a:uLnTx/>
              <a:uFillTx/>
              <a:latin typeface="Arial"/>
              <a:ea typeface="+mn-ea"/>
              <a:cs typeface="Times"/>
            </a:endParaRPr>
          </a:p>
          <a:p>
            <a:pPr marL="285750" marR="0" lvl="0" indent="-285750"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40" normalizeH="0" baseline="0" noProof="0" dirty="0">
                <a:ln>
                  <a:noFill/>
                </a:ln>
                <a:solidFill>
                  <a:prstClr val="black"/>
                </a:solidFill>
                <a:effectLst/>
                <a:uLnTx/>
                <a:uFillTx/>
                <a:latin typeface="Arial"/>
                <a:ea typeface="+mn-ea"/>
                <a:cs typeface="Times"/>
              </a:rPr>
              <a:t>No liability absent willful misconduct when acting at direction of a co-Trustee.</a:t>
            </a:r>
          </a:p>
          <a:p>
            <a:pPr marL="285750" marR="0" lvl="0" indent="-285750"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40" normalizeH="0" baseline="0" noProof="0" dirty="0">
                <a:ln>
                  <a:noFill/>
                </a:ln>
                <a:solidFill>
                  <a:prstClr val="black"/>
                </a:solidFill>
                <a:effectLst/>
                <a:uLnTx/>
                <a:uFillTx/>
                <a:latin typeface="Arial"/>
                <a:ea typeface="+mn-ea"/>
                <a:cs typeface="Times"/>
              </a:rPr>
              <a:t>No liability when excluded from possession and exercise of specified trustee powers.</a:t>
            </a:r>
          </a:p>
          <a:p>
            <a:pPr marL="285750" marR="0" lvl="0" indent="-285750"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40" normalizeH="0" baseline="0" noProof="0" dirty="0">
                <a:ln>
                  <a:noFill/>
                </a:ln>
                <a:solidFill>
                  <a:prstClr val="black"/>
                </a:solidFill>
                <a:effectLst/>
                <a:uLnTx/>
                <a:uFillTx/>
                <a:latin typeface="Arial"/>
                <a:ea typeface="+mn-ea"/>
                <a:cs typeface="Times"/>
              </a:rPr>
              <a:t>Excluded Trustee has no duty to monitor, no duty to provide advice, no duty to communicate or warn as to excluded powers.</a:t>
            </a:r>
          </a:p>
          <a:p>
            <a:pPr marL="457200" indent="-457200">
              <a:lnSpc>
                <a:spcPct val="100000"/>
              </a:lnSpc>
              <a:spcBef>
                <a:spcPts val="0"/>
              </a:spcBef>
              <a:spcAft>
                <a:spcPts val="0"/>
              </a:spcAft>
              <a:buFont typeface="Arial" panose="020B0604020202020204" pitchFamily="34" charset="0"/>
              <a:buChar char="•"/>
            </a:pPr>
            <a:endParaRPr lang="en-US" sz="2400" dirty="0">
              <a:latin typeface="+mn-lt"/>
            </a:endParaRPr>
          </a:p>
          <a:p>
            <a:pPr marL="457200" indent="-457200">
              <a:lnSpc>
                <a:spcPct val="100000"/>
              </a:lnSpc>
              <a:spcBef>
                <a:spcPts val="0"/>
              </a:spcBef>
              <a:spcAft>
                <a:spcPts val="0"/>
              </a:spcAft>
              <a:buFont typeface="Arial" panose="020B0604020202020204" pitchFamily="34" charset="0"/>
              <a:buChar char="•"/>
            </a:pPr>
            <a:endParaRPr lang="en-US" sz="2800" dirty="0">
              <a:latin typeface="+mn-lt"/>
            </a:endParaRPr>
          </a:p>
          <a:p>
            <a:endParaRPr lang="en-US" sz="2400" dirty="0">
              <a:latin typeface="+mn-lt"/>
            </a:endParaRPr>
          </a:p>
        </p:txBody>
      </p:sp>
      <p:sp>
        <p:nvSpPr>
          <p:cNvPr id="4" name="Footer Placeholder 3">
            <a:extLst>
              <a:ext uri="{FF2B5EF4-FFF2-40B4-BE49-F238E27FC236}">
                <a16:creationId xmlns:a16="http://schemas.microsoft.com/office/drawing/2014/main" id="{92A96177-0083-5822-29EA-BF5C916417F4}"/>
              </a:ext>
            </a:extLst>
          </p:cNvPr>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a:extLst>
              <a:ext uri="{FF2B5EF4-FFF2-40B4-BE49-F238E27FC236}">
                <a16:creationId xmlns:a16="http://schemas.microsoft.com/office/drawing/2014/main" id="{ABE457E6-B584-6C73-D499-561EEF085A1F}"/>
              </a:ext>
            </a:extLst>
          </p:cNvPr>
          <p:cNvSpPr>
            <a:spLocks noGrp="1"/>
          </p:cNvSpPr>
          <p:nvPr>
            <p:ph type="sldNum" sz="quarter" idx="12"/>
          </p:nvPr>
        </p:nvSpPr>
        <p:spPr/>
        <p:txBody>
          <a:bodyPr/>
          <a:lstStyle/>
          <a:p>
            <a:fld id="{6D268EC6-F668-460A-907C-E9180B3BA416}" type="slidenum">
              <a:rPr lang="en-GB" smtClean="0"/>
              <a:pPr/>
              <a:t>26</a:t>
            </a:fld>
            <a:endParaRPr lang="en-GB"/>
          </a:p>
        </p:txBody>
      </p:sp>
      <p:sp>
        <p:nvSpPr>
          <p:cNvPr id="6" name="Content Placeholder 5">
            <a:extLst>
              <a:ext uri="{FF2B5EF4-FFF2-40B4-BE49-F238E27FC236}">
                <a16:creationId xmlns:a16="http://schemas.microsoft.com/office/drawing/2014/main" id="{BE0D801D-054A-7123-709F-DA8F98E3CA46}"/>
              </a:ext>
            </a:extLst>
          </p:cNvPr>
          <p:cNvSpPr>
            <a:spLocks noGrp="1"/>
          </p:cNvSpPr>
          <p:nvPr>
            <p:ph idx="13"/>
          </p:nvPr>
        </p:nvSpPr>
        <p:spPr/>
        <p:txBody>
          <a:bodyPr/>
          <a:lstStyle/>
          <a:p>
            <a:endParaRPr lang="en-US" sz="2400" dirty="0">
              <a:latin typeface="+mn-lt"/>
            </a:endParaRPr>
          </a:p>
          <a:p>
            <a:endParaRPr lang="en-US" sz="2800" dirty="0">
              <a:latin typeface="+mn-lt"/>
            </a:endParaRPr>
          </a:p>
        </p:txBody>
      </p:sp>
      <p:sp>
        <p:nvSpPr>
          <p:cNvPr id="7" name="TextBox 6">
            <a:extLst>
              <a:ext uri="{FF2B5EF4-FFF2-40B4-BE49-F238E27FC236}">
                <a16:creationId xmlns:a16="http://schemas.microsoft.com/office/drawing/2014/main" id="{C7FB6137-2152-61C5-CBA9-E39C564A7670}"/>
              </a:ext>
            </a:extLst>
          </p:cNvPr>
          <p:cNvSpPr txBox="1"/>
          <p:nvPr/>
        </p:nvSpPr>
        <p:spPr>
          <a:xfrm>
            <a:off x="6505608" y="1558362"/>
            <a:ext cx="4769282" cy="3986378"/>
          </a:xfrm>
          <a:prstGeom prst="rect">
            <a:avLst/>
          </a:prstGeom>
          <a:noFill/>
        </p:spPr>
        <p:txBody>
          <a:bodyPr wrap="none" lIns="0" tIns="0" rIns="0" bIns="0" rtlCol="0">
            <a:noAutofit/>
          </a:bodyPr>
          <a:lstStyle/>
          <a:p>
            <a:r>
              <a:rPr lang="en-US" sz="2200" dirty="0">
                <a:solidFill>
                  <a:schemeClr val="accent1"/>
                </a:solidFill>
                <a:cs typeface="Times" panose="02020603050405020304" pitchFamily="18" charset="0"/>
              </a:rPr>
              <a:t>Uniform Directed Trust Act (UTDA)</a:t>
            </a:r>
          </a:p>
          <a:p>
            <a:r>
              <a:rPr lang="en-US" sz="2200" dirty="0">
                <a:solidFill>
                  <a:schemeClr val="accent1"/>
                </a:solidFill>
                <a:cs typeface="Times" panose="02020603050405020304" pitchFamily="18" charset="0"/>
              </a:rPr>
              <a:t>And UTC § 808</a:t>
            </a:r>
          </a:p>
          <a:p>
            <a:endParaRPr lang="en-US" sz="2200" dirty="0">
              <a:solidFill>
                <a:schemeClr val="accent1"/>
              </a:solidFill>
              <a:latin typeface="Times" panose="02020603050405020304" pitchFamily="18" charset="0"/>
              <a:cs typeface="Times" panose="02020603050405020304" pitchFamily="18" charset="0"/>
            </a:endParaRPr>
          </a:p>
          <a:p>
            <a:r>
              <a:rPr lang="en-US" sz="2000" dirty="0">
                <a:cs typeface="Times" panose="02020603050405020304" pitchFamily="18" charset="0"/>
              </a:rPr>
              <a:t>Uniform Directed Trust Act supersedes</a:t>
            </a:r>
          </a:p>
          <a:p>
            <a:r>
              <a:rPr lang="en-US" sz="2000" dirty="0">
                <a:cs typeface="Times" panose="02020603050405020304" pitchFamily="18" charset="0"/>
              </a:rPr>
              <a:t>UTC § 808, which remains in effect in</a:t>
            </a:r>
          </a:p>
          <a:p>
            <a:r>
              <a:rPr lang="en-US" sz="2000" dirty="0">
                <a:cs typeface="Times" panose="02020603050405020304" pitchFamily="18" charset="0"/>
              </a:rPr>
              <a:t>many states, including Illinois. An</a:t>
            </a:r>
          </a:p>
          <a:p>
            <a:r>
              <a:rPr lang="en-US" sz="2000" dirty="0">
                <a:cs typeface="Times" panose="02020603050405020304" pitchFamily="18" charset="0"/>
              </a:rPr>
              <a:t>excluded Trustee directed to act by a</a:t>
            </a:r>
          </a:p>
          <a:p>
            <a:r>
              <a:rPr lang="en-US" sz="2000" dirty="0">
                <a:cs typeface="Times" panose="02020603050405020304" pitchFamily="18" charset="0"/>
              </a:rPr>
              <a:t>directing party as to specific powers is</a:t>
            </a:r>
          </a:p>
          <a:p>
            <a:r>
              <a:rPr lang="en-US" sz="2000" dirty="0">
                <a:cs typeface="Times" panose="02020603050405020304" pitchFamily="18" charset="0"/>
              </a:rPr>
              <a:t>deemed to be excluded from exercising</a:t>
            </a:r>
          </a:p>
          <a:p>
            <a:r>
              <a:rPr lang="en-US" sz="2000" dirty="0">
                <a:cs typeface="Times" panose="02020603050405020304" pitchFamily="18" charset="0"/>
              </a:rPr>
              <a:t>those powers and has no duty to monitor,</a:t>
            </a:r>
          </a:p>
          <a:p>
            <a:r>
              <a:rPr lang="en-US" sz="2000" dirty="0">
                <a:cs typeface="Times" panose="02020603050405020304" pitchFamily="18" charset="0"/>
              </a:rPr>
              <a:t>review, inquire, investigate, recommend,</a:t>
            </a:r>
          </a:p>
          <a:p>
            <a:r>
              <a:rPr lang="en-US" sz="2000" dirty="0">
                <a:cs typeface="Times" panose="02020603050405020304" pitchFamily="18" charset="0"/>
              </a:rPr>
              <a:t>evaluate or warn with respect to a</a:t>
            </a:r>
          </a:p>
          <a:p>
            <a:r>
              <a:rPr lang="en-US" sz="2000" dirty="0">
                <a:cs typeface="Times" panose="02020603050405020304" pitchFamily="18" charset="0"/>
              </a:rPr>
              <a:t>directing party’s exercise or failure to</a:t>
            </a:r>
          </a:p>
          <a:p>
            <a:r>
              <a:rPr lang="en-US" sz="2000" dirty="0">
                <a:cs typeface="Times" panose="02020603050405020304" pitchFamily="18" charset="0"/>
              </a:rPr>
              <a:t>exercise such a power.</a:t>
            </a:r>
          </a:p>
          <a:p>
            <a:endParaRPr lang="en-US" sz="2200" dirty="0">
              <a:solidFill>
                <a:schemeClr val="accent1"/>
              </a:solidFill>
              <a:latin typeface="Times" panose="02020603050405020304" pitchFamily="18" charset="0"/>
              <a:cs typeface="Times" panose="02020603050405020304" pitchFamily="18" charset="0"/>
            </a:endParaRPr>
          </a:p>
          <a:p>
            <a:endParaRPr lang="en-US" sz="2200" dirty="0">
              <a:cs typeface="Times" panose="02020603050405020304" pitchFamily="18" charset="0"/>
            </a:endParaRPr>
          </a:p>
        </p:txBody>
      </p:sp>
      <p:pic>
        <p:nvPicPr>
          <p:cNvPr id="9" name="Picture 8">
            <a:extLst>
              <a:ext uri="{FF2B5EF4-FFF2-40B4-BE49-F238E27FC236}">
                <a16:creationId xmlns:a16="http://schemas.microsoft.com/office/drawing/2014/main" id="{35963A72-6E15-40BE-BB43-BA8708C17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0" name="Picture 9">
            <a:extLst>
              <a:ext uri="{FF2B5EF4-FFF2-40B4-BE49-F238E27FC236}">
                <a16:creationId xmlns:a16="http://schemas.microsoft.com/office/drawing/2014/main" id="{57BFBAF4-3CDB-4233-9332-468F2C7F9C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1" name="Picture 10">
            <a:extLst>
              <a:ext uri="{FF2B5EF4-FFF2-40B4-BE49-F238E27FC236}">
                <a16:creationId xmlns:a16="http://schemas.microsoft.com/office/drawing/2014/main" id="{6D604966-3C1A-484D-97FF-E3AE80C5AC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362126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9E22-3743-30EC-6638-9964BE75B0C6}"/>
              </a:ext>
            </a:extLst>
          </p:cNvPr>
          <p:cNvSpPr>
            <a:spLocks noGrp="1"/>
          </p:cNvSpPr>
          <p:nvPr>
            <p:ph type="title"/>
          </p:nvPr>
        </p:nvSpPr>
        <p:spPr>
          <a:xfrm>
            <a:off x="801624" y="737400"/>
            <a:ext cx="10588752" cy="473075"/>
          </a:xfrm>
        </p:spPr>
        <p:txBody>
          <a:bodyPr/>
          <a:lstStyle/>
          <a:p>
            <a:r>
              <a:rPr lang="en-US" sz="3200" dirty="0"/>
              <a:t>Separate Trustees </a:t>
            </a:r>
          </a:p>
        </p:txBody>
      </p:sp>
      <p:sp>
        <p:nvSpPr>
          <p:cNvPr id="3" name="Content Placeholder 2">
            <a:extLst>
              <a:ext uri="{FF2B5EF4-FFF2-40B4-BE49-F238E27FC236}">
                <a16:creationId xmlns:a16="http://schemas.microsoft.com/office/drawing/2014/main" id="{1235EA5F-ACF6-5C93-5330-B5CA19687C97}"/>
              </a:ext>
            </a:extLst>
          </p:cNvPr>
          <p:cNvSpPr>
            <a:spLocks noGrp="1"/>
          </p:cNvSpPr>
          <p:nvPr>
            <p:ph idx="1"/>
          </p:nvPr>
        </p:nvSpPr>
        <p:spPr>
          <a:xfrm>
            <a:off x="804671" y="1632102"/>
            <a:ext cx="10448684" cy="3986378"/>
          </a:xfrm>
        </p:spPr>
        <p:txBody>
          <a:bodyPr/>
          <a:lstStyle/>
          <a:p>
            <a:pPr marL="0" marR="0" lvl="0" indent="0"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200" i="0" u="none" strike="noStrike" kern="1200" cap="none" spc="-40" normalizeH="0" baseline="0" noProof="0" dirty="0">
                <a:ln>
                  <a:noFill/>
                </a:ln>
                <a:solidFill>
                  <a:schemeClr val="accent1"/>
                </a:solidFill>
                <a:effectLst/>
                <a:uLnTx/>
                <a:uFillTx/>
                <a:latin typeface="+mn-lt"/>
                <a:cs typeface="Times" panose="02020603050405020304" pitchFamily="18" charset="0"/>
              </a:rPr>
              <a:t>Michigan - MCL 700.7703b  </a:t>
            </a:r>
          </a:p>
          <a:p>
            <a:pPr marL="0" marR="0" lvl="0" indent="0"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000" b="0" i="0" u="none" strike="noStrike" kern="1200" cap="none" spc="-40" normalizeH="0" baseline="0" noProof="0" dirty="0">
              <a:ln>
                <a:noFill/>
              </a:ln>
              <a:solidFill>
                <a:prstClr val="black"/>
              </a:solidFill>
              <a:effectLst/>
              <a:uLnTx/>
              <a:uFillTx/>
              <a:latin typeface="Arial"/>
              <a:ea typeface="+mn-ea"/>
              <a:cs typeface="Times"/>
            </a:endParaRPr>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40" normalizeH="0" baseline="0" noProof="0" dirty="0">
                <a:ln>
                  <a:noFill/>
                </a:ln>
                <a:solidFill>
                  <a:prstClr val="black"/>
                </a:solidFill>
                <a:effectLst/>
                <a:uLnTx/>
                <a:uFillTx/>
                <a:latin typeface="Arial"/>
                <a:ea typeface="+mn-ea"/>
                <a:cs typeface="Times"/>
              </a:rPr>
              <a:t>A separate </a:t>
            </a:r>
            <a:r>
              <a:rPr lang="en-US" sz="2000" dirty="0">
                <a:solidFill>
                  <a:prstClr val="black"/>
                </a:solidFill>
                <a:latin typeface="Arial"/>
              </a:rPr>
              <a:t>t</a:t>
            </a:r>
            <a:r>
              <a:rPr kumimoji="0" lang="en-US" sz="2000" b="0" i="0" u="none" strike="noStrike" kern="1200" cap="none" spc="-40" normalizeH="0" baseline="0" noProof="0" dirty="0" err="1">
                <a:ln>
                  <a:noFill/>
                </a:ln>
                <a:solidFill>
                  <a:prstClr val="black"/>
                </a:solidFill>
                <a:effectLst/>
                <a:uLnTx/>
                <a:uFillTx/>
                <a:latin typeface="Arial"/>
                <a:ea typeface="+mn-ea"/>
                <a:cs typeface="Times"/>
              </a:rPr>
              <a:t>rustee</a:t>
            </a:r>
            <a:r>
              <a:rPr kumimoji="0" lang="en-US" sz="2000" b="0" i="0" u="none" strike="noStrike" kern="1200" cap="none" spc="-40" normalizeH="0" baseline="0" noProof="0" dirty="0">
                <a:ln>
                  <a:noFill/>
                </a:ln>
                <a:solidFill>
                  <a:prstClr val="black"/>
                </a:solidFill>
                <a:effectLst/>
                <a:uLnTx/>
                <a:uFillTx/>
                <a:latin typeface="Arial"/>
                <a:ea typeface="+mn-ea"/>
                <a:cs typeface="Times"/>
              </a:rPr>
              <a:t> is not liable for the act or omission of any other separate </a:t>
            </a:r>
            <a:r>
              <a:rPr lang="en-US" sz="2000" dirty="0">
                <a:solidFill>
                  <a:prstClr val="black"/>
                </a:solidFill>
                <a:latin typeface="Arial"/>
              </a:rPr>
              <a:t>t</a:t>
            </a:r>
            <a:r>
              <a:rPr kumimoji="0" lang="en-US" sz="2000" b="0" i="0" u="none" strike="noStrike" kern="1200" cap="none" spc="-40" normalizeH="0" baseline="0" noProof="0" dirty="0" err="1">
                <a:ln>
                  <a:noFill/>
                </a:ln>
                <a:solidFill>
                  <a:prstClr val="black"/>
                </a:solidFill>
                <a:effectLst/>
                <a:uLnTx/>
                <a:uFillTx/>
                <a:latin typeface="Arial"/>
                <a:ea typeface="+mn-ea"/>
                <a:cs typeface="Times"/>
              </a:rPr>
              <a:t>rustee</a:t>
            </a:r>
            <a:r>
              <a:rPr kumimoji="0" lang="en-US" sz="2000" b="0" i="0" u="none" strike="noStrike" kern="1200" cap="none" spc="-40" normalizeH="0" baseline="0" noProof="0" dirty="0">
                <a:ln>
                  <a:noFill/>
                </a:ln>
                <a:solidFill>
                  <a:prstClr val="black"/>
                </a:solidFill>
                <a:effectLst/>
                <a:uLnTx/>
                <a:uFillTx/>
                <a:latin typeface="Arial"/>
                <a:ea typeface="+mn-ea"/>
                <a:cs typeface="Times"/>
              </a:rPr>
              <a:t> of the aggregate trust.</a:t>
            </a:r>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40" normalizeH="0" baseline="0" noProof="0" dirty="0">
                <a:ln>
                  <a:noFill/>
                </a:ln>
                <a:solidFill>
                  <a:prstClr val="black"/>
                </a:solidFill>
                <a:effectLst/>
                <a:uLnTx/>
                <a:uFillTx/>
                <a:latin typeface="Arial"/>
                <a:ea typeface="+mn-ea"/>
                <a:cs typeface="Times"/>
              </a:rPr>
              <a:t>A separate </a:t>
            </a:r>
            <a:r>
              <a:rPr lang="en-US" sz="2000" dirty="0">
                <a:solidFill>
                  <a:prstClr val="black"/>
                </a:solidFill>
                <a:latin typeface="Arial"/>
              </a:rPr>
              <a:t>t</a:t>
            </a:r>
            <a:r>
              <a:rPr kumimoji="0" lang="en-US" sz="2000" b="0" i="0" u="none" strike="noStrike" kern="1200" cap="none" spc="-40" normalizeH="0" baseline="0" noProof="0" dirty="0" err="1">
                <a:ln>
                  <a:noFill/>
                </a:ln>
                <a:solidFill>
                  <a:prstClr val="black"/>
                </a:solidFill>
                <a:effectLst/>
                <a:uLnTx/>
                <a:uFillTx/>
                <a:latin typeface="Arial"/>
                <a:ea typeface="+mn-ea"/>
                <a:cs typeface="Times"/>
              </a:rPr>
              <a:t>rustee</a:t>
            </a:r>
            <a:r>
              <a:rPr lang="en-US" sz="2000" dirty="0">
                <a:solidFill>
                  <a:prstClr val="black"/>
                </a:solidFill>
                <a:latin typeface="Arial"/>
              </a:rPr>
              <a:t> </a:t>
            </a:r>
            <a:r>
              <a:rPr kumimoji="0" lang="en-US" sz="2000" b="0" i="0" u="none" strike="noStrike" kern="1200" cap="none" spc="-40" normalizeH="0" baseline="0" noProof="0" dirty="0">
                <a:ln>
                  <a:noFill/>
                </a:ln>
                <a:solidFill>
                  <a:prstClr val="black"/>
                </a:solidFill>
                <a:effectLst/>
                <a:uLnTx/>
                <a:uFillTx/>
                <a:latin typeface="Arial"/>
                <a:ea typeface="+mn-ea"/>
                <a:cs typeface="Times"/>
              </a:rPr>
              <a:t>does not have the duty to notify or warn a settlor or beneficiary of the aggregate trust of a breach of trust or possible breach of trust on the part of any other separate trustee.</a:t>
            </a:r>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40" normalizeH="0" baseline="0" noProof="0" dirty="0">
                <a:ln>
                  <a:noFill/>
                </a:ln>
                <a:solidFill>
                  <a:prstClr val="black"/>
                </a:solidFill>
                <a:effectLst/>
                <a:uLnTx/>
                <a:uFillTx/>
                <a:latin typeface="Arial"/>
                <a:ea typeface="+mn-ea"/>
                <a:cs typeface="Times"/>
              </a:rPr>
              <a:t>A separate </a:t>
            </a:r>
            <a:r>
              <a:rPr lang="en-US" sz="2000" dirty="0">
                <a:solidFill>
                  <a:prstClr val="black"/>
                </a:solidFill>
                <a:latin typeface="Arial"/>
              </a:rPr>
              <a:t>t</a:t>
            </a:r>
            <a:r>
              <a:rPr kumimoji="0" lang="en-US" sz="2000" b="0" i="0" u="none" strike="noStrike" kern="1200" cap="none" spc="-40" normalizeH="0" baseline="0" noProof="0" dirty="0" err="1">
                <a:ln>
                  <a:noFill/>
                </a:ln>
                <a:solidFill>
                  <a:prstClr val="black"/>
                </a:solidFill>
                <a:effectLst/>
                <a:uLnTx/>
                <a:uFillTx/>
                <a:latin typeface="Arial"/>
                <a:ea typeface="+mn-ea"/>
                <a:cs typeface="Times"/>
              </a:rPr>
              <a:t>rustee</a:t>
            </a:r>
            <a:r>
              <a:rPr kumimoji="0" lang="en-US" sz="2000" b="0" i="0" u="none" strike="noStrike" kern="1200" cap="none" spc="-40" normalizeH="0" baseline="0" noProof="0" dirty="0">
                <a:ln>
                  <a:noFill/>
                </a:ln>
                <a:solidFill>
                  <a:prstClr val="black"/>
                </a:solidFill>
                <a:effectLst/>
                <a:uLnTx/>
                <a:uFillTx/>
                <a:latin typeface="Arial"/>
                <a:ea typeface="+mn-ea"/>
                <a:cs typeface="Times"/>
              </a:rPr>
              <a:t> does not have the duty to monitor or review the actions of any other separate </a:t>
            </a:r>
            <a:r>
              <a:rPr lang="en-US" sz="2000" dirty="0">
                <a:solidFill>
                  <a:prstClr val="black"/>
                </a:solidFill>
                <a:latin typeface="Arial"/>
              </a:rPr>
              <a:t>t</a:t>
            </a:r>
            <a:r>
              <a:rPr kumimoji="0" lang="en-US" sz="2000" b="0" i="0" u="none" strike="noStrike" kern="1200" cap="none" spc="-40" normalizeH="0" baseline="0" noProof="0" dirty="0" err="1">
                <a:ln>
                  <a:noFill/>
                </a:ln>
                <a:solidFill>
                  <a:prstClr val="black"/>
                </a:solidFill>
                <a:effectLst/>
                <a:uLnTx/>
                <a:uFillTx/>
                <a:latin typeface="Arial"/>
                <a:ea typeface="+mn-ea"/>
                <a:cs typeface="Times"/>
              </a:rPr>
              <a:t>rustee</a:t>
            </a:r>
            <a:r>
              <a:rPr kumimoji="0" lang="en-US" sz="2000" b="0" i="0" u="none" strike="noStrike" kern="1200" cap="none" spc="-40" normalizeH="0" baseline="0" noProof="0" dirty="0">
                <a:ln>
                  <a:noFill/>
                </a:ln>
                <a:solidFill>
                  <a:prstClr val="black"/>
                </a:solidFill>
                <a:effectLst/>
                <a:uLnTx/>
                <a:uFillTx/>
                <a:latin typeface="Arial"/>
                <a:ea typeface="+mn-ea"/>
                <a:cs typeface="Times"/>
              </a:rPr>
              <a:t> of the aggregate trust.</a:t>
            </a:r>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a:solidFill>
                  <a:prstClr val="black"/>
                </a:solidFill>
                <a:latin typeface="Arial"/>
              </a:rPr>
              <a:t>Trustees – investment trustee, distribution trustee, resultant trustee.</a:t>
            </a:r>
            <a:endParaRPr kumimoji="0" lang="en-US" sz="2000" b="0" i="0" u="none" strike="noStrike" kern="1200" cap="none" spc="-40" normalizeH="0" baseline="0" noProof="0" dirty="0">
              <a:ln>
                <a:noFill/>
              </a:ln>
              <a:solidFill>
                <a:prstClr val="black"/>
              </a:solidFill>
              <a:effectLst/>
              <a:uLnTx/>
              <a:uFillTx/>
              <a:latin typeface="Arial"/>
              <a:ea typeface="+mn-ea"/>
              <a:cs typeface="Times"/>
            </a:endParaRPr>
          </a:p>
          <a:p>
            <a:pPr marL="457200" indent="-457200">
              <a:lnSpc>
                <a:spcPct val="100000"/>
              </a:lnSpc>
              <a:spcBef>
                <a:spcPts val="0"/>
              </a:spcBef>
              <a:spcAft>
                <a:spcPts val="0"/>
              </a:spcAft>
              <a:buFont typeface="Arial" panose="020B0604020202020204" pitchFamily="34" charset="0"/>
              <a:buChar char="•"/>
            </a:pPr>
            <a:endParaRPr lang="en-US" sz="2400" dirty="0">
              <a:latin typeface="+mn-lt"/>
            </a:endParaRPr>
          </a:p>
          <a:p>
            <a:pPr marL="457200" indent="-457200">
              <a:lnSpc>
                <a:spcPct val="100000"/>
              </a:lnSpc>
              <a:spcBef>
                <a:spcPts val="0"/>
              </a:spcBef>
              <a:spcAft>
                <a:spcPts val="0"/>
              </a:spcAft>
              <a:buFont typeface="Arial" panose="020B0604020202020204" pitchFamily="34" charset="0"/>
              <a:buChar char="•"/>
            </a:pPr>
            <a:endParaRPr lang="en-US" sz="2800" dirty="0">
              <a:latin typeface="+mn-lt"/>
            </a:endParaRPr>
          </a:p>
          <a:p>
            <a:endParaRPr lang="en-US" sz="2400" dirty="0">
              <a:latin typeface="+mn-lt"/>
            </a:endParaRPr>
          </a:p>
        </p:txBody>
      </p:sp>
      <p:sp>
        <p:nvSpPr>
          <p:cNvPr id="4" name="Footer Placeholder 3">
            <a:extLst>
              <a:ext uri="{FF2B5EF4-FFF2-40B4-BE49-F238E27FC236}">
                <a16:creationId xmlns:a16="http://schemas.microsoft.com/office/drawing/2014/main" id="{92A96177-0083-5822-29EA-BF5C916417F4}"/>
              </a:ext>
            </a:extLst>
          </p:cNvPr>
          <p:cNvSpPr>
            <a:spLocks noGrp="1"/>
          </p:cNvSpPr>
          <p:nvPr>
            <p:ph type="ftr" sz="quarter" idx="11"/>
          </p:nvPr>
        </p:nvSpPr>
        <p:spPr/>
        <p:txBody>
          <a:bodyPr/>
          <a:lstStyle/>
          <a:p>
            <a:r>
              <a:rPr lang="en-GB" dirty="0"/>
              <a:t>© 2024 Levenfeld Pearlstein, LLC, Morris Nichols Arsht &amp; </a:t>
            </a:r>
            <a:r>
              <a:rPr lang="en-GB" dirty="0" err="1"/>
              <a:t>Tunnell</a:t>
            </a:r>
            <a:r>
              <a:rPr lang="en-GB" dirty="0"/>
              <a:t> Greenleaf Trust, and Gordon, </a:t>
            </a:r>
            <a:r>
              <a:rPr lang="en-GB" dirty="0" err="1"/>
              <a:t>Fournarius</a:t>
            </a:r>
            <a:r>
              <a:rPr lang="en-GB" dirty="0"/>
              <a:t> &amp; </a:t>
            </a:r>
            <a:r>
              <a:rPr lang="en-GB" dirty="0" err="1"/>
              <a:t>Marmmarella</a:t>
            </a:r>
            <a:r>
              <a:rPr lang="en-GB" dirty="0"/>
              <a:t>, P.A.</a:t>
            </a:r>
          </a:p>
          <a:p>
            <a:endParaRPr lang="en-GB" dirty="0"/>
          </a:p>
        </p:txBody>
      </p:sp>
      <p:sp>
        <p:nvSpPr>
          <p:cNvPr id="5" name="Slide Number Placeholder 4">
            <a:extLst>
              <a:ext uri="{FF2B5EF4-FFF2-40B4-BE49-F238E27FC236}">
                <a16:creationId xmlns:a16="http://schemas.microsoft.com/office/drawing/2014/main" id="{ABE457E6-B584-6C73-D499-561EEF085A1F}"/>
              </a:ext>
            </a:extLst>
          </p:cNvPr>
          <p:cNvSpPr>
            <a:spLocks noGrp="1"/>
          </p:cNvSpPr>
          <p:nvPr>
            <p:ph type="sldNum" sz="quarter" idx="12"/>
          </p:nvPr>
        </p:nvSpPr>
        <p:spPr/>
        <p:txBody>
          <a:bodyPr/>
          <a:lstStyle/>
          <a:p>
            <a:fld id="{6D268EC6-F668-460A-907C-E9180B3BA416}" type="slidenum">
              <a:rPr lang="en-GB" smtClean="0"/>
              <a:pPr/>
              <a:t>27</a:t>
            </a:fld>
            <a:endParaRPr lang="en-GB" dirty="0"/>
          </a:p>
        </p:txBody>
      </p:sp>
      <p:sp>
        <p:nvSpPr>
          <p:cNvPr id="6" name="Content Placeholder 5">
            <a:extLst>
              <a:ext uri="{FF2B5EF4-FFF2-40B4-BE49-F238E27FC236}">
                <a16:creationId xmlns:a16="http://schemas.microsoft.com/office/drawing/2014/main" id="{BE0D801D-054A-7123-709F-DA8F98E3CA46}"/>
              </a:ext>
            </a:extLst>
          </p:cNvPr>
          <p:cNvSpPr>
            <a:spLocks noGrp="1"/>
          </p:cNvSpPr>
          <p:nvPr>
            <p:ph idx="13"/>
          </p:nvPr>
        </p:nvSpPr>
        <p:spPr>
          <a:xfrm>
            <a:off x="6299200" y="1642493"/>
            <a:ext cx="5093208" cy="4251960"/>
          </a:xfrm>
        </p:spPr>
        <p:txBody>
          <a:bodyPr/>
          <a:lstStyle/>
          <a:p>
            <a:endParaRPr lang="en-US" sz="2400" dirty="0">
              <a:latin typeface="+mn-lt"/>
            </a:endParaRPr>
          </a:p>
          <a:p>
            <a:endParaRPr lang="en-US" sz="2800" dirty="0">
              <a:latin typeface="+mn-lt"/>
            </a:endParaRPr>
          </a:p>
        </p:txBody>
      </p:sp>
      <p:pic>
        <p:nvPicPr>
          <p:cNvPr id="9" name="Picture 8">
            <a:extLst>
              <a:ext uri="{FF2B5EF4-FFF2-40B4-BE49-F238E27FC236}">
                <a16:creationId xmlns:a16="http://schemas.microsoft.com/office/drawing/2014/main" id="{33883623-42B0-45FA-9646-4DE485FD3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0" name="Picture 9">
            <a:extLst>
              <a:ext uri="{FF2B5EF4-FFF2-40B4-BE49-F238E27FC236}">
                <a16:creationId xmlns:a16="http://schemas.microsoft.com/office/drawing/2014/main" id="{A3EA7822-E996-4A70-8651-993DB15FE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1" name="Picture 10">
            <a:extLst>
              <a:ext uri="{FF2B5EF4-FFF2-40B4-BE49-F238E27FC236}">
                <a16:creationId xmlns:a16="http://schemas.microsoft.com/office/drawing/2014/main" id="{ECFCE31E-5339-4AC7-A0D3-ED84C349F5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4155886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909C99-CA17-AD31-9574-221865A9E9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B038CE-493E-303A-B8D7-CBE1CDFF8B78}"/>
              </a:ext>
            </a:extLst>
          </p:cNvPr>
          <p:cNvSpPr>
            <a:spLocks noGrp="1"/>
          </p:cNvSpPr>
          <p:nvPr>
            <p:ph type="title"/>
          </p:nvPr>
        </p:nvSpPr>
        <p:spPr>
          <a:xfrm>
            <a:off x="801624" y="737400"/>
            <a:ext cx="10588752" cy="473075"/>
          </a:xfrm>
        </p:spPr>
        <p:txBody>
          <a:bodyPr/>
          <a:lstStyle/>
          <a:p>
            <a:r>
              <a:rPr lang="en-US" sz="3200" dirty="0"/>
              <a:t>Directed Trusts</a:t>
            </a:r>
          </a:p>
        </p:txBody>
      </p:sp>
      <p:sp>
        <p:nvSpPr>
          <p:cNvPr id="3" name="Content Placeholder 2">
            <a:extLst>
              <a:ext uri="{FF2B5EF4-FFF2-40B4-BE49-F238E27FC236}">
                <a16:creationId xmlns:a16="http://schemas.microsoft.com/office/drawing/2014/main" id="{20995871-83EF-D1F3-AB77-C5DAA91BE9F3}"/>
              </a:ext>
            </a:extLst>
          </p:cNvPr>
          <p:cNvSpPr>
            <a:spLocks noGrp="1"/>
          </p:cNvSpPr>
          <p:nvPr>
            <p:ph idx="1"/>
          </p:nvPr>
        </p:nvSpPr>
        <p:spPr>
          <a:xfrm>
            <a:off x="799593" y="1511835"/>
            <a:ext cx="3962907" cy="4251960"/>
          </a:xfrm>
        </p:spPr>
        <p:txBody>
          <a:bodyPr/>
          <a:lstStyle/>
          <a:p>
            <a:pPr algn="just">
              <a:lnSpc>
                <a:spcPct val="100000"/>
              </a:lnSpc>
              <a:spcBef>
                <a:spcPts val="0"/>
              </a:spcBef>
              <a:spcAft>
                <a:spcPts val="0"/>
              </a:spcAft>
            </a:pPr>
            <a:endParaRPr lang="en-US" sz="2000" dirty="0">
              <a:latin typeface="+mn-lt"/>
            </a:endParaRPr>
          </a:p>
          <a:p>
            <a:pPr>
              <a:lnSpc>
                <a:spcPct val="100000"/>
              </a:lnSpc>
              <a:spcBef>
                <a:spcPts val="0"/>
              </a:spcBef>
              <a:spcAft>
                <a:spcPts val="1200"/>
              </a:spcAft>
            </a:pPr>
            <a:r>
              <a:rPr lang="en-US" sz="2000" dirty="0">
                <a:latin typeface="+mn-lt"/>
              </a:rPr>
              <a:t>A directed trust is a trust in which some of the duties traditionally held by a trustee are held by an adviser.</a:t>
            </a:r>
          </a:p>
          <a:p>
            <a:pPr>
              <a:lnSpc>
                <a:spcPct val="100000"/>
              </a:lnSpc>
              <a:spcBef>
                <a:spcPts val="0"/>
              </a:spcBef>
              <a:spcAft>
                <a:spcPts val="1200"/>
              </a:spcAft>
            </a:pPr>
            <a:r>
              <a:rPr lang="en-US" sz="2000" dirty="0">
                <a:latin typeface="+mn-lt"/>
              </a:rPr>
              <a:t>The trustee exercises trust power and authority only at the direction of the adviser.  By dividing the duties, the grantor is able to use different specialized advisers to administer the trust.</a:t>
            </a:r>
          </a:p>
          <a:p>
            <a:pPr algn="just">
              <a:lnSpc>
                <a:spcPct val="100000"/>
              </a:lnSpc>
              <a:spcBef>
                <a:spcPts val="0"/>
              </a:spcBef>
              <a:spcAft>
                <a:spcPts val="0"/>
              </a:spcAft>
            </a:pPr>
            <a:endParaRPr lang="en-US" sz="1400" b="1" dirty="0">
              <a:latin typeface="+mn-lt"/>
            </a:endParaRPr>
          </a:p>
          <a:p>
            <a:pPr>
              <a:lnSpc>
                <a:spcPct val="100000"/>
              </a:lnSpc>
              <a:spcBef>
                <a:spcPts val="0"/>
              </a:spcBef>
              <a:spcAft>
                <a:spcPts val="0"/>
              </a:spcAft>
            </a:pPr>
            <a:endParaRPr lang="en-US" sz="1600" dirty="0">
              <a:latin typeface="+mn-lt"/>
            </a:endParaRPr>
          </a:p>
          <a:p>
            <a:pPr marL="457200" indent="-457200">
              <a:lnSpc>
                <a:spcPct val="100000"/>
              </a:lnSpc>
              <a:spcBef>
                <a:spcPts val="0"/>
              </a:spcBef>
              <a:spcAft>
                <a:spcPts val="0"/>
              </a:spcAft>
              <a:buFont typeface="Arial" panose="020B0604020202020204" pitchFamily="34" charset="0"/>
              <a:buChar char="•"/>
            </a:pPr>
            <a:endParaRPr lang="en-US" sz="2800" dirty="0">
              <a:latin typeface="+mn-lt"/>
            </a:endParaRPr>
          </a:p>
          <a:p>
            <a:endParaRPr lang="en-US" sz="2400" dirty="0">
              <a:latin typeface="+mn-lt"/>
            </a:endParaRPr>
          </a:p>
        </p:txBody>
      </p:sp>
      <p:sp>
        <p:nvSpPr>
          <p:cNvPr id="4" name="Footer Placeholder 3">
            <a:extLst>
              <a:ext uri="{FF2B5EF4-FFF2-40B4-BE49-F238E27FC236}">
                <a16:creationId xmlns:a16="http://schemas.microsoft.com/office/drawing/2014/main" id="{20604C25-FA8E-A47C-80AE-E26769C012F7}"/>
              </a:ext>
            </a:extLst>
          </p:cNvPr>
          <p:cNvSpPr>
            <a:spLocks noGrp="1"/>
          </p:cNvSpPr>
          <p:nvPr>
            <p:ph type="ftr" sz="quarter" idx="11"/>
          </p:nvPr>
        </p:nvSpPr>
        <p:spPr/>
        <p:txBody>
          <a:bodyPr/>
          <a:lstStyle/>
          <a:p>
            <a:r>
              <a:rPr lang="en-GB" dirty="0"/>
              <a:t>© 2024 Levenfeld Pearlstein, LLC, Morris Nichols Arsht &amp; </a:t>
            </a:r>
            <a:r>
              <a:rPr lang="en-GB" dirty="0" err="1"/>
              <a:t>Tunnell</a:t>
            </a:r>
            <a:r>
              <a:rPr lang="en-GB" dirty="0"/>
              <a:t> Greenleaf Trust, and Gordon, </a:t>
            </a:r>
            <a:r>
              <a:rPr lang="en-GB" dirty="0" err="1"/>
              <a:t>Fournarius</a:t>
            </a:r>
            <a:r>
              <a:rPr lang="en-GB" dirty="0"/>
              <a:t> &amp; </a:t>
            </a:r>
            <a:r>
              <a:rPr lang="en-GB" dirty="0" err="1"/>
              <a:t>Marmmarella</a:t>
            </a:r>
            <a:r>
              <a:rPr lang="en-GB" dirty="0"/>
              <a:t>, P.A.</a:t>
            </a:r>
          </a:p>
          <a:p>
            <a:endParaRPr lang="en-GB" dirty="0"/>
          </a:p>
        </p:txBody>
      </p:sp>
      <p:sp>
        <p:nvSpPr>
          <p:cNvPr id="5" name="Slide Number Placeholder 4">
            <a:extLst>
              <a:ext uri="{FF2B5EF4-FFF2-40B4-BE49-F238E27FC236}">
                <a16:creationId xmlns:a16="http://schemas.microsoft.com/office/drawing/2014/main" id="{7E84E49C-B11C-CD2E-6391-12E3C11F24B8}"/>
              </a:ext>
            </a:extLst>
          </p:cNvPr>
          <p:cNvSpPr>
            <a:spLocks noGrp="1"/>
          </p:cNvSpPr>
          <p:nvPr>
            <p:ph type="sldNum" sz="quarter" idx="12"/>
          </p:nvPr>
        </p:nvSpPr>
        <p:spPr/>
        <p:txBody>
          <a:bodyPr/>
          <a:lstStyle/>
          <a:p>
            <a:fld id="{6D268EC6-F668-460A-907C-E9180B3BA416}" type="slidenum">
              <a:rPr lang="en-GB" smtClean="0"/>
              <a:pPr/>
              <a:t>28</a:t>
            </a:fld>
            <a:endParaRPr lang="en-GB"/>
          </a:p>
        </p:txBody>
      </p:sp>
      <p:graphicFrame>
        <p:nvGraphicFramePr>
          <p:cNvPr id="10" name="Content Placeholder 4">
            <a:extLst>
              <a:ext uri="{FF2B5EF4-FFF2-40B4-BE49-F238E27FC236}">
                <a16:creationId xmlns:a16="http://schemas.microsoft.com/office/drawing/2014/main" id="{3D93EA73-C879-D13E-CAFC-2023C86B7180}"/>
              </a:ext>
            </a:extLst>
          </p:cNvPr>
          <p:cNvGraphicFramePr/>
          <p:nvPr>
            <p:extLst>
              <p:ext uri="{D42A27DB-BD31-4B8C-83A1-F6EECF244321}">
                <p14:modId xmlns:p14="http://schemas.microsoft.com/office/powerpoint/2010/main" val="3534747242"/>
              </p:ext>
            </p:extLst>
          </p:nvPr>
        </p:nvGraphicFramePr>
        <p:xfrm>
          <a:off x="3162300" y="1094205"/>
          <a:ext cx="8750300" cy="4907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5">
            <a:extLst>
              <a:ext uri="{FF2B5EF4-FFF2-40B4-BE49-F238E27FC236}">
                <a16:creationId xmlns:a16="http://schemas.microsoft.com/office/drawing/2014/main" id="{BCB11C2C-5C75-BC89-06AA-A388A8608DE3}"/>
              </a:ext>
            </a:extLst>
          </p:cNvPr>
          <p:cNvGrpSpPr/>
          <p:nvPr/>
        </p:nvGrpSpPr>
        <p:grpSpPr>
          <a:xfrm>
            <a:off x="8529658" y="235010"/>
            <a:ext cx="1066780" cy="1143559"/>
            <a:chOff x="2698774" y="1708174"/>
            <a:chExt cx="1003250" cy="1003250"/>
          </a:xfrm>
          <a:solidFill>
            <a:schemeClr val="tx1"/>
          </a:solidFill>
        </p:grpSpPr>
        <p:sp>
          <p:nvSpPr>
            <p:cNvPr id="12" name="Oval 11">
              <a:extLst>
                <a:ext uri="{FF2B5EF4-FFF2-40B4-BE49-F238E27FC236}">
                  <a16:creationId xmlns:a16="http://schemas.microsoft.com/office/drawing/2014/main" id="{D3869BFD-5445-5AA0-D0F7-80255FC251E6}"/>
                </a:ext>
              </a:extLst>
            </p:cNvPr>
            <p:cNvSpPr/>
            <p:nvPr/>
          </p:nvSpPr>
          <p:spPr>
            <a:xfrm>
              <a:off x="2698774" y="1708174"/>
              <a:ext cx="1003250" cy="1003250"/>
            </a:xfrm>
            <a:prstGeom prst="ellipse">
              <a:avLst/>
            </a:prstGeom>
            <a:grp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3" name="Oval 4">
              <a:extLst>
                <a:ext uri="{FF2B5EF4-FFF2-40B4-BE49-F238E27FC236}">
                  <a16:creationId xmlns:a16="http://schemas.microsoft.com/office/drawing/2014/main" id="{C268268C-4342-02A4-3ACB-722005F96D7F}"/>
                </a:ext>
              </a:extLst>
            </p:cNvPr>
            <p:cNvSpPr/>
            <p:nvPr/>
          </p:nvSpPr>
          <p:spPr>
            <a:xfrm>
              <a:off x="2771795" y="1855805"/>
              <a:ext cx="857207" cy="707990"/>
            </a:xfrm>
            <a:prstGeom prst="rect">
              <a:avLst/>
            </a:prstGeom>
            <a:noFill/>
          </p:spPr>
          <p:style>
            <a:lnRef idx="0">
              <a:scrgbClr r="0" g="0" b="0"/>
            </a:lnRef>
            <a:fillRef idx="0">
              <a:scrgbClr r="0" g="0" b="0"/>
            </a:fillRef>
            <a:effectRef idx="0">
              <a:scrgbClr r="0" g="0" b="0"/>
            </a:effectRef>
            <a:fontRef idx="minor">
              <a:schemeClr val="lt1"/>
            </a:fontRef>
          </p:style>
          <p:txBody>
            <a:bodyPr lIns="6985" tIns="6985" rIns="6985" bIns="6985" spcCol="1270" anchor="ctr"/>
            <a:lstStyle/>
            <a:p>
              <a:pPr algn="ctr" defTabSz="488950">
                <a:lnSpc>
                  <a:spcPct val="90000"/>
                </a:lnSpc>
                <a:spcAft>
                  <a:spcPct val="35000"/>
                </a:spcAft>
                <a:defRPr/>
              </a:pPr>
              <a:r>
                <a:rPr lang="en-US" sz="1100" b="1" dirty="0">
                  <a:solidFill>
                    <a:schemeClr val="bg1"/>
                  </a:solidFill>
                  <a:latin typeface="Arial" panose="020B0604020202020204" pitchFamily="34" charset="0"/>
                  <a:cs typeface="Arial" panose="020B0604020202020204" pitchFamily="34" charset="0"/>
                </a:rPr>
                <a:t>DIRECTION ADVISER</a:t>
              </a:r>
            </a:p>
          </p:txBody>
        </p:sp>
      </p:grpSp>
      <p:grpSp>
        <p:nvGrpSpPr>
          <p:cNvPr id="14" name="Group 8">
            <a:extLst>
              <a:ext uri="{FF2B5EF4-FFF2-40B4-BE49-F238E27FC236}">
                <a16:creationId xmlns:a16="http://schemas.microsoft.com/office/drawing/2014/main" id="{E730A838-EAC0-4EC9-27EC-8F0B89FB54C4}"/>
              </a:ext>
            </a:extLst>
          </p:cNvPr>
          <p:cNvGrpSpPr/>
          <p:nvPr/>
        </p:nvGrpSpPr>
        <p:grpSpPr>
          <a:xfrm rot="-1737980">
            <a:off x="8731028" y="1639196"/>
            <a:ext cx="747760" cy="508097"/>
            <a:chOff x="3420732" y="1239696"/>
            <a:chExt cx="702925" cy="381344"/>
          </a:xfrm>
        </p:grpSpPr>
        <p:sp>
          <p:nvSpPr>
            <p:cNvPr id="15" name="Straight Connector 3">
              <a:extLst>
                <a:ext uri="{FF2B5EF4-FFF2-40B4-BE49-F238E27FC236}">
                  <a16:creationId xmlns:a16="http://schemas.microsoft.com/office/drawing/2014/main" id="{0C33EC7A-A7B7-EBBB-F5A4-79AC1438CB2E}"/>
                </a:ext>
              </a:extLst>
            </p:cNvPr>
            <p:cNvSpPr/>
            <p:nvPr/>
          </p:nvSpPr>
          <p:spPr>
            <a:xfrm rot="18900000">
              <a:off x="3420732" y="1239696"/>
              <a:ext cx="702925" cy="28756"/>
            </a:xfrm>
            <a:custGeom>
              <a:avLst/>
              <a:gdLst/>
              <a:ahLst/>
              <a:cxnLst/>
              <a:rect l="0" t="0" r="0" b="0"/>
              <a:pathLst>
                <a:path>
                  <a:moveTo>
                    <a:pt x="0" y="14106"/>
                  </a:moveTo>
                  <a:lnTo>
                    <a:pt x="702925" y="14106"/>
                  </a:lnTo>
                </a:path>
              </a:pathLst>
            </a:custGeom>
            <a:noFill/>
            <a:ln w="25400" cap="flat" algn="ctr">
              <a:solidFill>
                <a:srgbClr val="6E6B66"/>
              </a:solidFill>
              <a:prstDash val="solid"/>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Straight Connector 4">
              <a:extLst>
                <a:ext uri="{FF2B5EF4-FFF2-40B4-BE49-F238E27FC236}">
                  <a16:creationId xmlns:a16="http://schemas.microsoft.com/office/drawing/2014/main" id="{2D39EA07-2B9B-DC7B-61B2-2C169EF7E54B}"/>
                </a:ext>
              </a:extLst>
            </p:cNvPr>
            <p:cNvSpPr/>
            <p:nvPr/>
          </p:nvSpPr>
          <p:spPr>
            <a:xfrm rot="18900000">
              <a:off x="3787991" y="1585894"/>
              <a:ext cx="36495" cy="3514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a:p>
          </p:txBody>
        </p:sp>
      </p:grpSp>
      <p:grpSp>
        <p:nvGrpSpPr>
          <p:cNvPr id="17" name="Group 11">
            <a:extLst>
              <a:ext uri="{FF2B5EF4-FFF2-40B4-BE49-F238E27FC236}">
                <a16:creationId xmlns:a16="http://schemas.microsoft.com/office/drawing/2014/main" id="{40B7DBB1-DC6A-C5EE-BDD4-38F96F401856}"/>
              </a:ext>
            </a:extLst>
          </p:cNvPr>
          <p:cNvGrpSpPr/>
          <p:nvPr/>
        </p:nvGrpSpPr>
        <p:grpSpPr>
          <a:xfrm rot="1099304">
            <a:off x="8125745" y="940055"/>
            <a:ext cx="751134" cy="1264790"/>
            <a:chOff x="3452161" y="1589002"/>
            <a:chExt cx="702925" cy="35146"/>
          </a:xfrm>
        </p:grpSpPr>
        <p:sp>
          <p:nvSpPr>
            <p:cNvPr id="18" name="Straight Connector 3">
              <a:extLst>
                <a:ext uri="{FF2B5EF4-FFF2-40B4-BE49-F238E27FC236}">
                  <a16:creationId xmlns:a16="http://schemas.microsoft.com/office/drawing/2014/main" id="{EA52D33E-2F20-D985-4A02-E10C36F1B2E7}"/>
                </a:ext>
              </a:extLst>
            </p:cNvPr>
            <p:cNvSpPr/>
            <p:nvPr/>
          </p:nvSpPr>
          <p:spPr>
            <a:xfrm rot="18900000">
              <a:off x="3452161" y="1592471"/>
              <a:ext cx="702925" cy="28207"/>
            </a:xfrm>
            <a:custGeom>
              <a:avLst/>
              <a:gdLst/>
              <a:ahLst/>
              <a:cxnLst/>
              <a:rect l="0" t="0" r="0" b="0"/>
              <a:pathLst>
                <a:path>
                  <a:moveTo>
                    <a:pt x="0" y="14106"/>
                  </a:moveTo>
                  <a:lnTo>
                    <a:pt x="702925" y="14106"/>
                  </a:lnTo>
                </a:path>
              </a:pathLst>
            </a:custGeom>
            <a:noFill/>
            <a:ln w="25400" cap="flat" algn="ctr">
              <a:solidFill>
                <a:srgbClr val="6E6B66"/>
              </a:solidFill>
              <a:prstDash val="solid"/>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9" name="Straight Connector 4">
              <a:extLst>
                <a:ext uri="{FF2B5EF4-FFF2-40B4-BE49-F238E27FC236}">
                  <a16:creationId xmlns:a16="http://schemas.microsoft.com/office/drawing/2014/main" id="{A4FEB4FF-4AB9-DD13-2442-9F1B9C48FC7E}"/>
                </a:ext>
              </a:extLst>
            </p:cNvPr>
            <p:cNvSpPr/>
            <p:nvPr/>
          </p:nvSpPr>
          <p:spPr>
            <a:xfrm rot="18900000">
              <a:off x="3785458" y="1589002"/>
              <a:ext cx="36331" cy="3514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a:p>
          </p:txBody>
        </p:sp>
      </p:grpSp>
      <p:pic>
        <p:nvPicPr>
          <p:cNvPr id="20" name="Picture 19">
            <a:extLst>
              <a:ext uri="{FF2B5EF4-FFF2-40B4-BE49-F238E27FC236}">
                <a16:creationId xmlns:a16="http://schemas.microsoft.com/office/drawing/2014/main" id="{23239017-4E2F-4542-A05E-791CB91A2A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21" name="Picture 20">
            <a:extLst>
              <a:ext uri="{FF2B5EF4-FFF2-40B4-BE49-F238E27FC236}">
                <a16:creationId xmlns:a16="http://schemas.microsoft.com/office/drawing/2014/main" id="{14699D50-5C51-40E8-BCA7-3E3917BA8C6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22" name="Picture 21">
            <a:extLst>
              <a:ext uri="{FF2B5EF4-FFF2-40B4-BE49-F238E27FC236}">
                <a16:creationId xmlns:a16="http://schemas.microsoft.com/office/drawing/2014/main" id="{B7EF39E7-B5FA-4B43-9895-C4E570714F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1584214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9E22-3743-30EC-6638-9964BE75B0C6}"/>
              </a:ext>
            </a:extLst>
          </p:cNvPr>
          <p:cNvSpPr>
            <a:spLocks noGrp="1"/>
          </p:cNvSpPr>
          <p:nvPr>
            <p:ph type="title"/>
          </p:nvPr>
        </p:nvSpPr>
        <p:spPr>
          <a:xfrm>
            <a:off x="801624" y="737400"/>
            <a:ext cx="10588752" cy="473075"/>
          </a:xfrm>
        </p:spPr>
        <p:txBody>
          <a:bodyPr/>
          <a:lstStyle/>
          <a:p>
            <a:r>
              <a:rPr lang="en-US" sz="3200" dirty="0"/>
              <a:t>Directed Trusts</a:t>
            </a:r>
          </a:p>
        </p:txBody>
      </p:sp>
      <p:sp>
        <p:nvSpPr>
          <p:cNvPr id="3" name="Content Placeholder 2">
            <a:extLst>
              <a:ext uri="{FF2B5EF4-FFF2-40B4-BE49-F238E27FC236}">
                <a16:creationId xmlns:a16="http://schemas.microsoft.com/office/drawing/2014/main" id="{1235EA5F-ACF6-5C93-5330-B5CA19687C97}"/>
              </a:ext>
            </a:extLst>
          </p:cNvPr>
          <p:cNvSpPr>
            <a:spLocks noGrp="1"/>
          </p:cNvSpPr>
          <p:nvPr>
            <p:ph idx="1"/>
          </p:nvPr>
        </p:nvSpPr>
        <p:spPr/>
        <p:txBody>
          <a:bodyPr/>
          <a:lstStyle/>
          <a:p>
            <a:pPr>
              <a:lnSpc>
                <a:spcPct val="100000"/>
              </a:lnSpc>
              <a:spcBef>
                <a:spcPts val="0"/>
              </a:spcBef>
              <a:spcAft>
                <a:spcPts val="0"/>
              </a:spcAft>
            </a:pPr>
            <a:r>
              <a:rPr kumimoji="0" lang="en-US" sz="2200" i="0" u="none" strike="noStrike" kern="1200" cap="none" spc="-40" normalizeH="0" baseline="0" noProof="0" dirty="0">
                <a:ln>
                  <a:noFill/>
                </a:ln>
                <a:solidFill>
                  <a:schemeClr val="accent1"/>
                </a:solidFill>
                <a:effectLst/>
                <a:uLnTx/>
                <a:uFillTx/>
                <a:latin typeface="+mn-lt"/>
                <a:cs typeface="Times" panose="02020603050405020304" pitchFamily="18" charset="0"/>
              </a:rPr>
              <a:t>Delaware -- 12 Del. C. § 3313 – </a:t>
            </a:r>
          </a:p>
          <a:p>
            <a:pPr marL="285750" indent="-285750">
              <a:lnSpc>
                <a:spcPct val="100000"/>
              </a:lnSpc>
              <a:spcBef>
                <a:spcPts val="0"/>
              </a:spcBef>
              <a:spcAft>
                <a:spcPts val="0"/>
              </a:spcAft>
              <a:buFont typeface="Arial" panose="020B0604020202020204" pitchFamily="34" charset="0"/>
              <a:buChar char="•"/>
            </a:pPr>
            <a:endParaRPr kumimoji="0" lang="en-US" sz="2000" b="0" i="0" u="none" strike="noStrike" kern="1200" cap="none" spc="-40" normalizeH="0" baseline="0" noProof="0" dirty="0">
              <a:ln>
                <a:noFill/>
              </a:ln>
              <a:solidFill>
                <a:prstClr val="black"/>
              </a:solidFill>
              <a:effectLst/>
              <a:uLnTx/>
              <a:uFillTx/>
              <a:latin typeface="Arial"/>
              <a:ea typeface="+mn-ea"/>
              <a:cs typeface="Times"/>
            </a:endParaRPr>
          </a:p>
          <a:p>
            <a:pPr marL="285750" indent="-285750">
              <a:lnSpc>
                <a:spcPct val="100000"/>
              </a:lnSpc>
              <a:spcBef>
                <a:spcPts val="0"/>
              </a:spcBef>
              <a:spcAft>
                <a:spcPts val="1200"/>
              </a:spcAft>
              <a:buFont typeface="Arial" panose="020B0604020202020204" pitchFamily="34" charset="0"/>
              <a:buChar char="•"/>
            </a:pPr>
            <a:r>
              <a:rPr lang="en-US" sz="2000" dirty="0">
                <a:solidFill>
                  <a:prstClr val="black"/>
                </a:solidFill>
                <a:latin typeface="+mn-lt"/>
              </a:rPr>
              <a:t>No liability absent willful misconduct when acting at direction of an adviser.</a:t>
            </a:r>
          </a:p>
          <a:p>
            <a:pPr marL="285750" indent="-285750">
              <a:lnSpc>
                <a:spcPct val="100000"/>
              </a:lnSpc>
              <a:spcBef>
                <a:spcPts val="0"/>
              </a:spcBef>
              <a:spcAft>
                <a:spcPts val="1200"/>
              </a:spcAft>
              <a:buFont typeface="Arial" panose="020B0604020202020204" pitchFamily="34" charset="0"/>
              <a:buChar char="•"/>
            </a:pPr>
            <a:r>
              <a:rPr lang="en-US" sz="2000" dirty="0">
                <a:solidFill>
                  <a:prstClr val="black"/>
                </a:solidFill>
                <a:latin typeface="+mn-lt"/>
              </a:rPr>
              <a:t>No liability absent willful misconduct or gross negligence when acting with the consent of an adviser.</a:t>
            </a:r>
          </a:p>
          <a:p>
            <a:pPr marL="285750" indent="-285750">
              <a:lnSpc>
                <a:spcPct val="100000"/>
              </a:lnSpc>
              <a:spcBef>
                <a:spcPts val="0"/>
              </a:spcBef>
              <a:spcAft>
                <a:spcPts val="1200"/>
              </a:spcAft>
              <a:buFont typeface="Arial" panose="020B0604020202020204" pitchFamily="34" charset="0"/>
              <a:buChar char="•"/>
            </a:pPr>
            <a:r>
              <a:rPr lang="en-US" sz="2000" dirty="0">
                <a:solidFill>
                  <a:prstClr val="black"/>
                </a:solidFill>
                <a:latin typeface="+mn-lt"/>
              </a:rPr>
              <a:t>When acting at direction, no duty to monitor, no duty to provide advice, no duty to communicate or warn. </a:t>
            </a:r>
            <a:endParaRPr lang="en-US" sz="2000" dirty="0">
              <a:latin typeface="+mn-lt"/>
            </a:endParaRPr>
          </a:p>
          <a:p>
            <a:pPr marL="457200" indent="-457200">
              <a:lnSpc>
                <a:spcPct val="100000"/>
              </a:lnSpc>
              <a:spcBef>
                <a:spcPts val="0"/>
              </a:spcBef>
              <a:spcAft>
                <a:spcPts val="0"/>
              </a:spcAft>
              <a:buFont typeface="Arial" panose="020B0604020202020204" pitchFamily="34" charset="0"/>
              <a:buChar char="•"/>
            </a:pPr>
            <a:endParaRPr lang="en-US" sz="2800" dirty="0">
              <a:latin typeface="+mn-lt"/>
            </a:endParaRPr>
          </a:p>
          <a:p>
            <a:endParaRPr lang="en-US" sz="2400" dirty="0">
              <a:latin typeface="+mn-lt"/>
            </a:endParaRPr>
          </a:p>
        </p:txBody>
      </p:sp>
      <p:sp>
        <p:nvSpPr>
          <p:cNvPr id="4" name="Footer Placeholder 3">
            <a:extLst>
              <a:ext uri="{FF2B5EF4-FFF2-40B4-BE49-F238E27FC236}">
                <a16:creationId xmlns:a16="http://schemas.microsoft.com/office/drawing/2014/main" id="{92A96177-0083-5822-29EA-BF5C916417F4}"/>
              </a:ext>
            </a:extLst>
          </p:cNvPr>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a:extLst>
              <a:ext uri="{FF2B5EF4-FFF2-40B4-BE49-F238E27FC236}">
                <a16:creationId xmlns:a16="http://schemas.microsoft.com/office/drawing/2014/main" id="{ABE457E6-B584-6C73-D499-561EEF085A1F}"/>
              </a:ext>
            </a:extLst>
          </p:cNvPr>
          <p:cNvSpPr>
            <a:spLocks noGrp="1"/>
          </p:cNvSpPr>
          <p:nvPr>
            <p:ph type="sldNum" sz="quarter" idx="12"/>
          </p:nvPr>
        </p:nvSpPr>
        <p:spPr/>
        <p:txBody>
          <a:bodyPr/>
          <a:lstStyle/>
          <a:p>
            <a:fld id="{6D268EC6-F668-460A-907C-E9180B3BA416}" type="slidenum">
              <a:rPr lang="en-GB" smtClean="0"/>
              <a:pPr/>
              <a:t>29</a:t>
            </a:fld>
            <a:endParaRPr lang="en-GB"/>
          </a:p>
        </p:txBody>
      </p:sp>
      <p:sp>
        <p:nvSpPr>
          <p:cNvPr id="6" name="Content Placeholder 5">
            <a:extLst>
              <a:ext uri="{FF2B5EF4-FFF2-40B4-BE49-F238E27FC236}">
                <a16:creationId xmlns:a16="http://schemas.microsoft.com/office/drawing/2014/main" id="{BE0D801D-054A-7123-709F-DA8F98E3CA46}"/>
              </a:ext>
            </a:extLst>
          </p:cNvPr>
          <p:cNvSpPr>
            <a:spLocks noGrp="1"/>
          </p:cNvSpPr>
          <p:nvPr>
            <p:ph idx="13"/>
          </p:nvPr>
        </p:nvSpPr>
        <p:spPr/>
        <p:txBody>
          <a:bodyPr/>
          <a:lstStyle/>
          <a:p>
            <a:r>
              <a:rPr lang="en-US" sz="2200" dirty="0">
                <a:solidFill>
                  <a:schemeClr val="accent1"/>
                </a:solidFill>
                <a:latin typeface="+mn-lt"/>
                <a:cs typeface="Times" panose="02020603050405020304" pitchFamily="18" charset="0"/>
              </a:rPr>
              <a:t>Uniform Directed Trust Act (UTDA)</a:t>
            </a:r>
          </a:p>
          <a:p>
            <a:pPr>
              <a:spcBef>
                <a:spcPts val="0"/>
              </a:spcBef>
              <a:spcAft>
                <a:spcPts val="0"/>
              </a:spcAft>
            </a:pPr>
            <a:r>
              <a:rPr lang="en-US" sz="2000" dirty="0">
                <a:latin typeface="+mn-lt"/>
              </a:rPr>
              <a:t>The UDTA largely supersedes UTC §  808. It</a:t>
            </a:r>
            <a:r>
              <a:rPr lang="en-US" sz="2000" i="1" dirty="0">
                <a:latin typeface="+mn-lt"/>
              </a:rPr>
              <a:t> </a:t>
            </a:r>
            <a:r>
              <a:rPr lang="en-US" sz="2000" dirty="0">
                <a:latin typeface="+mn-lt"/>
              </a:rPr>
              <a:t>expressly validates terms of a trust that provide for a trust director. The UTDA impose primary fiduciary responsibility for a trust director’s actions on the director, while preserving a minimum core of duty in a trustee. A trust director has the same fiduciary duties as a trustee would have in a like position and under similar circumstances, but a trustee that acts subject to a trust director’s direction is generally liable only for the trustee’s own willful misconduct. </a:t>
            </a:r>
          </a:p>
          <a:p>
            <a:endParaRPr lang="en-US" sz="2800" dirty="0">
              <a:latin typeface="+mn-lt"/>
            </a:endParaRPr>
          </a:p>
        </p:txBody>
      </p:sp>
      <p:pic>
        <p:nvPicPr>
          <p:cNvPr id="12" name="Picture 11">
            <a:extLst>
              <a:ext uri="{FF2B5EF4-FFF2-40B4-BE49-F238E27FC236}">
                <a16:creationId xmlns:a16="http://schemas.microsoft.com/office/drawing/2014/main" id="{4F72EDBC-18F9-4177-9B28-628C9C5D13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3" name="Picture 12">
            <a:extLst>
              <a:ext uri="{FF2B5EF4-FFF2-40B4-BE49-F238E27FC236}">
                <a16:creationId xmlns:a16="http://schemas.microsoft.com/office/drawing/2014/main" id="{8F9BE3D1-21B4-42B2-AAD0-BCE1DA129F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4" name="Picture 13">
            <a:extLst>
              <a:ext uri="{FF2B5EF4-FFF2-40B4-BE49-F238E27FC236}">
                <a16:creationId xmlns:a16="http://schemas.microsoft.com/office/drawing/2014/main" id="{9385B8A1-71B3-48F1-BE57-D423B9A0E3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193695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 2024 Levenfeld Pearlstein, LLC, Morris Nichols Arsht &amp; </a:t>
            </a:r>
            <a:r>
              <a:rPr lang="en-GB" dirty="0" err="1"/>
              <a:t>Tunnell</a:t>
            </a:r>
            <a:endParaRPr lang="en-GB" dirty="0"/>
          </a:p>
          <a:p>
            <a:r>
              <a:rPr lang="en-GB" dirty="0"/>
              <a:t>Greenleaf Trust, and Gordon, </a:t>
            </a:r>
            <a:r>
              <a:rPr lang="en-GB" dirty="0" err="1"/>
              <a:t>Fournarius</a:t>
            </a:r>
            <a:r>
              <a:rPr lang="en-GB" dirty="0"/>
              <a:t> &amp; </a:t>
            </a:r>
            <a:r>
              <a:rPr lang="en-GB" dirty="0" err="1"/>
              <a:t>Marmmarella</a:t>
            </a:r>
            <a:r>
              <a:rPr lang="en-GB" dirty="0"/>
              <a:t>, P.A.</a:t>
            </a:r>
          </a:p>
          <a:p>
            <a:endParaRPr lang="en-GB" dirty="0"/>
          </a:p>
        </p:txBody>
      </p:sp>
      <p:sp>
        <p:nvSpPr>
          <p:cNvPr id="5" name="Slide Number Placeholder 4"/>
          <p:cNvSpPr>
            <a:spLocks noGrp="1"/>
          </p:cNvSpPr>
          <p:nvPr>
            <p:ph type="sldNum" sz="quarter" idx="12"/>
          </p:nvPr>
        </p:nvSpPr>
        <p:spPr/>
        <p:txBody>
          <a:bodyPr/>
          <a:lstStyle/>
          <a:p>
            <a:fld id="{6D268EC6-F668-460A-907C-E9180B3BA416}" type="slidenum">
              <a:rPr lang="en-GB" smtClean="0"/>
              <a:pPr/>
              <a:t>3</a:t>
            </a:fld>
            <a:endParaRPr lang="en-GB"/>
          </a:p>
        </p:txBody>
      </p:sp>
      <p:sp>
        <p:nvSpPr>
          <p:cNvPr id="6" name="Title 5">
            <a:extLst>
              <a:ext uri="{FF2B5EF4-FFF2-40B4-BE49-F238E27FC236}">
                <a16:creationId xmlns:a16="http://schemas.microsoft.com/office/drawing/2014/main" id="{4132F7DF-DDC1-FFAF-FC44-4E6A0A981713}"/>
              </a:ext>
            </a:extLst>
          </p:cNvPr>
          <p:cNvSpPr>
            <a:spLocks noGrp="1"/>
          </p:cNvSpPr>
          <p:nvPr>
            <p:ph type="title"/>
          </p:nvPr>
        </p:nvSpPr>
        <p:spPr>
          <a:xfrm>
            <a:off x="801624" y="671759"/>
            <a:ext cx="10588752" cy="473075"/>
          </a:xfrm>
        </p:spPr>
        <p:txBody>
          <a:bodyPr/>
          <a:lstStyle/>
          <a:p>
            <a:r>
              <a:rPr lang="en-US" sz="3200" dirty="0"/>
              <a:t>Delaware, the Center of the Universe (Or Is It?)</a:t>
            </a:r>
          </a:p>
        </p:txBody>
      </p:sp>
      <p:sp>
        <p:nvSpPr>
          <p:cNvPr id="7" name="Rectangle 1">
            <a:extLst>
              <a:ext uri="{FF2B5EF4-FFF2-40B4-BE49-F238E27FC236}">
                <a16:creationId xmlns:a16="http://schemas.microsoft.com/office/drawing/2014/main" id="{75CE414D-A14A-447C-6E9B-4915570D757F}"/>
              </a:ext>
            </a:extLst>
          </p:cNvPr>
          <p:cNvSpPr>
            <a:spLocks noGrp="1" noChangeArrowheads="1"/>
          </p:cNvSpPr>
          <p:nvPr>
            <p:ph idx="1"/>
          </p:nvPr>
        </p:nvSpPr>
        <p:spPr bwMode="auto">
          <a:xfrm>
            <a:off x="715499" y="1144834"/>
            <a:ext cx="1029166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Delaware’s trust laws, wealth management industry, and judicial system</a:t>
            </a:r>
            <a:r>
              <a:rPr lang="en-US" altLang="en-US" sz="2800" dirty="0">
                <a:latin typeface="Calibri" panose="020F0502020204030204" pitchFamily="34" charset="0"/>
                <a:ea typeface="Aptos" panose="020B0004020202020204" pitchFamily="34" charset="0"/>
                <a:cs typeface="Calibri" panose="020F0502020204030204" pitchFamily="34" charset="0"/>
              </a:rPr>
              <a:t> </a:t>
            </a:r>
            <a:r>
              <a:rPr kumimoji="0" lang="en-US" altLang="en-US" sz="2800" b="0"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have placed Delaware in the center of the trust universe,</a:t>
            </a:r>
            <a:r>
              <a:rPr lang="en-US" altLang="en-US" sz="2800" dirty="0">
                <a:latin typeface="Calibri" panose="020F0502020204030204" pitchFamily="34" charset="0"/>
                <a:ea typeface="Aptos" panose="020B0004020202020204" pitchFamily="34" charset="0"/>
                <a:cs typeface="Calibri" panose="020F0502020204030204" pitchFamily="34" charset="0"/>
              </a:rPr>
              <a:t> </a:t>
            </a:r>
            <a:r>
              <a:rPr kumimoji="0" lang="en-US" altLang="en-US" sz="2800" b="0"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but clients may feel a gravitational pull from competing jurisdictions in Delaware’s orbit.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latin typeface="Calibri" panose="020F0502020204030204" pitchFamily="34" charset="0"/>
              <a:ea typeface="Aptos" panose="020B000402020202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In this session we will explore elements impacting the atmosphere of Delaware and competing jurisdictions, including:</a:t>
            </a:r>
            <a:endParaRPr kumimoji="0" lang="en-US" altLang="en-US" sz="2800" b="0" i="0" u="none" strike="noStrike" cap="none" normalizeH="0" baseline="0" dirty="0">
              <a:ln>
                <a:noFill/>
              </a:ln>
              <a:solidFill>
                <a:schemeClr val="tx1"/>
              </a:solidFill>
              <a:effectLst/>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800" b="0"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Laws providing flexibility to draft and modify governing instruments,</a:t>
            </a:r>
            <a:endParaRPr kumimoji="0" lang="en-US" altLang="en-US" sz="2800" b="0" i="0" u="none" strike="noStrike" cap="none" normalizeH="0" baseline="0" dirty="0">
              <a:ln>
                <a:noFill/>
              </a:ln>
              <a:solidFill>
                <a:schemeClr val="tx1"/>
              </a:solidFill>
              <a:effectLst/>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800" b="0"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Laws affecting the management of fiduciary risk, </a:t>
            </a:r>
            <a:endParaRPr kumimoji="0" lang="en-US" altLang="en-US" sz="2800" b="0" i="0" u="none" strike="noStrike" cap="none" normalizeH="0" baseline="0" dirty="0">
              <a:ln>
                <a:noFill/>
              </a:ln>
              <a:solidFill>
                <a:schemeClr val="tx1"/>
              </a:solidFill>
              <a:effectLst/>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800" b="0"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State judicial systems, </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800" b="0"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and much more.</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39638D4D-EE4E-44E8-9F73-C4C9B815C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9" name="Picture 8">
            <a:extLst>
              <a:ext uri="{FF2B5EF4-FFF2-40B4-BE49-F238E27FC236}">
                <a16:creationId xmlns:a16="http://schemas.microsoft.com/office/drawing/2014/main" id="{A0BBFE69-D0DD-4CE1-8EB2-605F556252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0" name="Picture 9">
            <a:extLst>
              <a:ext uri="{FF2B5EF4-FFF2-40B4-BE49-F238E27FC236}">
                <a16:creationId xmlns:a16="http://schemas.microsoft.com/office/drawing/2014/main" id="{0BCBE479-7908-42AA-8D2F-2959772944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2083089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9E22-3743-30EC-6638-9964BE75B0C6}"/>
              </a:ext>
            </a:extLst>
          </p:cNvPr>
          <p:cNvSpPr>
            <a:spLocks noGrp="1"/>
          </p:cNvSpPr>
          <p:nvPr>
            <p:ph type="title"/>
          </p:nvPr>
        </p:nvSpPr>
        <p:spPr>
          <a:xfrm>
            <a:off x="801624" y="737400"/>
            <a:ext cx="10588752" cy="473075"/>
          </a:xfrm>
        </p:spPr>
        <p:txBody>
          <a:bodyPr/>
          <a:lstStyle/>
          <a:p>
            <a:r>
              <a:rPr lang="en-US" sz="3200" dirty="0"/>
              <a:t>Delegation</a:t>
            </a:r>
          </a:p>
        </p:txBody>
      </p:sp>
      <p:sp>
        <p:nvSpPr>
          <p:cNvPr id="3" name="Content Placeholder 2">
            <a:extLst>
              <a:ext uri="{FF2B5EF4-FFF2-40B4-BE49-F238E27FC236}">
                <a16:creationId xmlns:a16="http://schemas.microsoft.com/office/drawing/2014/main" id="{1235EA5F-ACF6-5C93-5330-B5CA19687C97}"/>
              </a:ext>
            </a:extLst>
          </p:cNvPr>
          <p:cNvSpPr>
            <a:spLocks noGrp="1"/>
          </p:cNvSpPr>
          <p:nvPr>
            <p:ph idx="1"/>
          </p:nvPr>
        </p:nvSpPr>
        <p:spPr>
          <a:xfrm>
            <a:off x="799592" y="1278694"/>
            <a:ext cx="5296408" cy="4251960"/>
          </a:xfrm>
        </p:spPr>
        <p:txBody>
          <a:bodyPr/>
          <a:lstStyle/>
          <a:p>
            <a:pPr>
              <a:lnSpc>
                <a:spcPct val="100000"/>
              </a:lnSpc>
              <a:spcBef>
                <a:spcPts val="0"/>
              </a:spcBef>
              <a:spcAft>
                <a:spcPts val="0"/>
              </a:spcAft>
            </a:pPr>
            <a:r>
              <a:rPr lang="en-US" sz="2200" dirty="0">
                <a:solidFill>
                  <a:schemeClr val="accent1"/>
                </a:solidFill>
                <a:latin typeface="+mn-lt"/>
                <a:cs typeface="Times" panose="02020603050405020304" pitchFamily="18" charset="0"/>
              </a:rPr>
              <a:t>Delaware -- 12 Del. C. § 3322 </a:t>
            </a:r>
          </a:p>
          <a:p>
            <a:pPr>
              <a:lnSpc>
                <a:spcPct val="100000"/>
              </a:lnSpc>
              <a:spcBef>
                <a:spcPts val="0"/>
              </a:spcBef>
              <a:spcAft>
                <a:spcPts val="0"/>
              </a:spcAft>
            </a:pPr>
            <a:endParaRPr lang="en-US" sz="1600" dirty="0">
              <a:latin typeface="+mn-lt"/>
            </a:endParaRPr>
          </a:p>
          <a:p>
            <a:pPr marL="285750" indent="-285750" algn="just">
              <a:lnSpc>
                <a:spcPct val="100000"/>
              </a:lnSpc>
              <a:spcBef>
                <a:spcPts val="0"/>
              </a:spcBef>
              <a:spcAft>
                <a:spcPts val="0"/>
              </a:spcAft>
              <a:buFont typeface="Arial" panose="020B0604020202020204" pitchFamily="34" charset="0"/>
              <a:buChar char="•"/>
            </a:pPr>
            <a:r>
              <a:rPr lang="en-US" sz="1600" dirty="0">
                <a:latin typeface="+mn-lt"/>
              </a:rPr>
              <a:t>A fiduciary may appoint agents to assist in the performance of the fiduciary’s duties, pay such agents from the fiduciary fund and delegate investment, management, or other fiduciary duties to any such agent, including an agent who is a cofiduciary.</a:t>
            </a:r>
          </a:p>
          <a:p>
            <a:pPr marL="285750" indent="-285750" algn="just">
              <a:lnSpc>
                <a:spcPct val="100000"/>
              </a:lnSpc>
              <a:spcBef>
                <a:spcPts val="0"/>
              </a:spcBef>
              <a:spcAft>
                <a:spcPts val="0"/>
              </a:spcAft>
              <a:buFont typeface="Arial" panose="020B0604020202020204" pitchFamily="34" charset="0"/>
              <a:buChar char="•"/>
            </a:pPr>
            <a:r>
              <a:rPr lang="en-US" sz="1600" dirty="0">
                <a:latin typeface="+mn-lt"/>
              </a:rPr>
              <a:t>the standard of care applicable to the fiduciary when personally performing such duties continues to apply to the fiduciary with respect to selecting and hiring the agent, paying the agent from the fiduciary fund, establishing the scope and specific terms of the agency relationship, and overseeing the agent’s actions and continuing the agency relationship, but the fiduciary shall not otherwise be liable for the conduct of such agent.</a:t>
            </a:r>
          </a:p>
          <a:p>
            <a:pPr marL="285750" indent="-285750" algn="just">
              <a:lnSpc>
                <a:spcPct val="100000"/>
              </a:lnSpc>
              <a:spcBef>
                <a:spcPts val="0"/>
              </a:spcBef>
              <a:spcAft>
                <a:spcPts val="0"/>
              </a:spcAft>
              <a:buFont typeface="Arial" panose="020B0604020202020204" pitchFamily="34" charset="0"/>
              <a:buChar char="•"/>
            </a:pPr>
            <a:r>
              <a:rPr lang="en-US" sz="1600" dirty="0">
                <a:latin typeface="+mn-lt"/>
              </a:rPr>
              <a:t>Delegation can result in increase in aggregate amount paid to both fiduciary and agent and the agent’s standard of care can be lower than the fiduciary’s standard of care.</a:t>
            </a:r>
          </a:p>
          <a:p>
            <a:pPr marL="457200" indent="-457200">
              <a:lnSpc>
                <a:spcPct val="100000"/>
              </a:lnSpc>
              <a:spcBef>
                <a:spcPts val="0"/>
              </a:spcBef>
              <a:spcAft>
                <a:spcPts val="0"/>
              </a:spcAft>
              <a:buFont typeface="Arial" panose="020B0604020202020204" pitchFamily="34" charset="0"/>
              <a:buChar char="•"/>
            </a:pPr>
            <a:endParaRPr lang="en-US" sz="2800" dirty="0">
              <a:latin typeface="+mn-lt"/>
            </a:endParaRPr>
          </a:p>
          <a:p>
            <a:endParaRPr lang="en-US" sz="2400" dirty="0">
              <a:latin typeface="+mn-lt"/>
            </a:endParaRPr>
          </a:p>
        </p:txBody>
      </p:sp>
      <p:sp>
        <p:nvSpPr>
          <p:cNvPr id="4" name="Footer Placeholder 3">
            <a:extLst>
              <a:ext uri="{FF2B5EF4-FFF2-40B4-BE49-F238E27FC236}">
                <a16:creationId xmlns:a16="http://schemas.microsoft.com/office/drawing/2014/main" id="{92A96177-0083-5822-29EA-BF5C916417F4}"/>
              </a:ext>
            </a:extLst>
          </p:cNvPr>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a:extLst>
              <a:ext uri="{FF2B5EF4-FFF2-40B4-BE49-F238E27FC236}">
                <a16:creationId xmlns:a16="http://schemas.microsoft.com/office/drawing/2014/main" id="{ABE457E6-B584-6C73-D499-561EEF085A1F}"/>
              </a:ext>
            </a:extLst>
          </p:cNvPr>
          <p:cNvSpPr>
            <a:spLocks noGrp="1"/>
          </p:cNvSpPr>
          <p:nvPr>
            <p:ph type="sldNum" sz="quarter" idx="12"/>
          </p:nvPr>
        </p:nvSpPr>
        <p:spPr/>
        <p:txBody>
          <a:bodyPr/>
          <a:lstStyle/>
          <a:p>
            <a:fld id="{6D268EC6-F668-460A-907C-E9180B3BA416}" type="slidenum">
              <a:rPr lang="en-GB" smtClean="0"/>
              <a:pPr/>
              <a:t>30</a:t>
            </a:fld>
            <a:endParaRPr lang="en-GB"/>
          </a:p>
        </p:txBody>
      </p:sp>
      <p:sp>
        <p:nvSpPr>
          <p:cNvPr id="6" name="Content Placeholder 5">
            <a:extLst>
              <a:ext uri="{FF2B5EF4-FFF2-40B4-BE49-F238E27FC236}">
                <a16:creationId xmlns:a16="http://schemas.microsoft.com/office/drawing/2014/main" id="{BE0D801D-054A-7123-709F-DA8F98E3CA46}"/>
              </a:ext>
            </a:extLst>
          </p:cNvPr>
          <p:cNvSpPr>
            <a:spLocks noGrp="1"/>
          </p:cNvSpPr>
          <p:nvPr>
            <p:ph idx="13"/>
          </p:nvPr>
        </p:nvSpPr>
        <p:spPr>
          <a:xfrm>
            <a:off x="6297168" y="1342555"/>
            <a:ext cx="5093208" cy="4251960"/>
          </a:xfrm>
        </p:spPr>
        <p:txBody>
          <a:bodyPr/>
          <a:lstStyle/>
          <a:p>
            <a:r>
              <a:rPr lang="en-US" sz="2200" dirty="0">
                <a:solidFill>
                  <a:schemeClr val="accent1"/>
                </a:solidFill>
                <a:latin typeface="+mn-lt"/>
                <a:cs typeface="Times" panose="02020603050405020304" pitchFamily="18" charset="0"/>
              </a:rPr>
              <a:t>UTC § 807  Delegation by Trustee</a:t>
            </a:r>
          </a:p>
          <a:p>
            <a:pPr marL="457200" indent="-457200" algn="just">
              <a:spcBef>
                <a:spcPts val="0"/>
              </a:spcBef>
              <a:spcAft>
                <a:spcPts val="1200"/>
              </a:spcAft>
              <a:buFont typeface="Arial" panose="020B0604020202020204" pitchFamily="34" charset="0"/>
              <a:buChar char="•"/>
            </a:pPr>
            <a:r>
              <a:rPr lang="en-US" sz="1600" dirty="0">
                <a:latin typeface="+mn-lt"/>
              </a:rPr>
              <a:t>A trustee may delegate duties and powers that a prudent trustee of comparable skills could properly delegate under the circumstances.</a:t>
            </a:r>
          </a:p>
          <a:p>
            <a:pPr marL="457200" indent="-457200" algn="just">
              <a:spcBef>
                <a:spcPts val="0"/>
              </a:spcBef>
              <a:spcAft>
                <a:spcPts val="1200"/>
              </a:spcAft>
              <a:buFont typeface="Arial" panose="020B0604020202020204" pitchFamily="34" charset="0"/>
              <a:buChar char="•"/>
            </a:pPr>
            <a:r>
              <a:rPr lang="en-US" sz="1600" dirty="0">
                <a:latin typeface="+mn-lt"/>
              </a:rPr>
              <a:t>Agent owes duty to the trust to exercise reasonable care to comply with the terms of the delegation.</a:t>
            </a:r>
          </a:p>
          <a:p>
            <a:pPr marL="457200" indent="-457200" algn="just">
              <a:spcBef>
                <a:spcPts val="0"/>
              </a:spcBef>
              <a:spcAft>
                <a:spcPts val="1200"/>
              </a:spcAft>
              <a:buFont typeface="Arial" panose="020B0604020202020204" pitchFamily="34" charset="0"/>
              <a:buChar char="•"/>
            </a:pPr>
            <a:r>
              <a:rPr lang="en-US" sz="1600" dirty="0">
                <a:latin typeface="+mn-lt"/>
              </a:rPr>
              <a:t>A trustee who prudently delegates is not liable to the beneficiaries or the trust for action of the agent.</a:t>
            </a:r>
          </a:p>
          <a:p>
            <a:pPr marL="457200" indent="-457200">
              <a:spcBef>
                <a:spcPts val="0"/>
              </a:spcBef>
              <a:spcAft>
                <a:spcPts val="0"/>
              </a:spcAft>
              <a:buFont typeface="Arial" panose="020B0604020202020204" pitchFamily="34" charset="0"/>
              <a:buChar char="•"/>
            </a:pPr>
            <a:endParaRPr lang="en-US" sz="2800" dirty="0">
              <a:latin typeface="+mn-lt"/>
            </a:endParaRPr>
          </a:p>
        </p:txBody>
      </p:sp>
      <p:pic>
        <p:nvPicPr>
          <p:cNvPr id="9" name="Picture 8">
            <a:extLst>
              <a:ext uri="{FF2B5EF4-FFF2-40B4-BE49-F238E27FC236}">
                <a16:creationId xmlns:a16="http://schemas.microsoft.com/office/drawing/2014/main" id="{65579ECA-C611-4268-B2B7-0FD33E6E8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0" name="Picture 9">
            <a:extLst>
              <a:ext uri="{FF2B5EF4-FFF2-40B4-BE49-F238E27FC236}">
                <a16:creationId xmlns:a16="http://schemas.microsoft.com/office/drawing/2014/main" id="{3261F5DF-ADC4-4E02-8DC2-04469E4F6D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1" name="Picture 10">
            <a:extLst>
              <a:ext uri="{FF2B5EF4-FFF2-40B4-BE49-F238E27FC236}">
                <a16:creationId xmlns:a16="http://schemas.microsoft.com/office/drawing/2014/main" id="{DA2474EC-0494-46B2-9280-EF11E33ACE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2494479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9E22-3743-30EC-6638-9964BE75B0C6}"/>
              </a:ext>
            </a:extLst>
          </p:cNvPr>
          <p:cNvSpPr>
            <a:spLocks noGrp="1"/>
          </p:cNvSpPr>
          <p:nvPr>
            <p:ph type="title"/>
          </p:nvPr>
        </p:nvSpPr>
        <p:spPr>
          <a:xfrm>
            <a:off x="801624" y="737400"/>
            <a:ext cx="10588752" cy="473075"/>
          </a:xfrm>
        </p:spPr>
        <p:txBody>
          <a:bodyPr/>
          <a:lstStyle/>
          <a:p>
            <a:r>
              <a:rPr lang="en-US" sz="3200" dirty="0"/>
              <a:t>Concentrated Positions/Special Holdings</a:t>
            </a:r>
          </a:p>
        </p:txBody>
      </p:sp>
      <p:sp>
        <p:nvSpPr>
          <p:cNvPr id="3" name="Content Placeholder 2">
            <a:extLst>
              <a:ext uri="{FF2B5EF4-FFF2-40B4-BE49-F238E27FC236}">
                <a16:creationId xmlns:a16="http://schemas.microsoft.com/office/drawing/2014/main" id="{1235EA5F-ACF6-5C93-5330-B5CA19687C97}"/>
              </a:ext>
            </a:extLst>
          </p:cNvPr>
          <p:cNvSpPr>
            <a:spLocks noGrp="1"/>
          </p:cNvSpPr>
          <p:nvPr>
            <p:ph idx="1"/>
          </p:nvPr>
        </p:nvSpPr>
        <p:spPr>
          <a:xfrm>
            <a:off x="804672" y="1632102"/>
            <a:ext cx="4981273" cy="4251960"/>
          </a:xfrm>
        </p:spPr>
        <p:txBody>
          <a:bodyPr/>
          <a:lstStyle/>
          <a:p>
            <a:pPr>
              <a:lnSpc>
                <a:spcPct val="100000"/>
              </a:lnSpc>
              <a:spcBef>
                <a:spcPts val="0"/>
              </a:spcBef>
              <a:spcAft>
                <a:spcPts val="1200"/>
              </a:spcAft>
            </a:pPr>
            <a:r>
              <a:rPr lang="en-US" sz="2200" dirty="0">
                <a:solidFill>
                  <a:schemeClr val="accent1"/>
                </a:solidFill>
                <a:latin typeface="+mn-lt"/>
                <a:cs typeface="Times" panose="02020603050405020304" pitchFamily="18" charset="0"/>
              </a:rPr>
              <a:t>Delaware -- 12 Del. C. § 3302</a:t>
            </a:r>
            <a:endParaRPr lang="en-US" sz="2200" dirty="0">
              <a:latin typeface="+mn-lt"/>
            </a:endParaRPr>
          </a:p>
          <a:p>
            <a:pPr marL="285750" indent="-285750">
              <a:lnSpc>
                <a:spcPct val="100000"/>
              </a:lnSpc>
              <a:spcBef>
                <a:spcPts val="0"/>
              </a:spcBef>
              <a:spcAft>
                <a:spcPts val="1200"/>
              </a:spcAft>
              <a:buFont typeface="Arial" panose="020B0604020202020204" pitchFamily="34" charset="0"/>
              <a:buChar char="•"/>
            </a:pPr>
            <a:r>
              <a:rPr lang="en-US" sz="2000" dirty="0">
                <a:latin typeface="+mn-lt"/>
              </a:rPr>
              <a:t>Default rule that fiduciary shall act prudently, but wide latitude to invest in any form of investment.</a:t>
            </a:r>
          </a:p>
          <a:p>
            <a:pPr marL="285750" indent="-285750">
              <a:lnSpc>
                <a:spcPct val="100000"/>
              </a:lnSpc>
              <a:spcBef>
                <a:spcPts val="0"/>
              </a:spcBef>
              <a:spcAft>
                <a:spcPts val="1200"/>
              </a:spcAft>
              <a:buFont typeface="Arial" panose="020B0604020202020204" pitchFamily="34" charset="0"/>
              <a:buChar char="•"/>
            </a:pPr>
            <a:r>
              <a:rPr lang="en-US" sz="2000" dirty="0">
                <a:latin typeface="+mn-lt"/>
              </a:rPr>
              <a:t>3302(e) expressly permits governing instrument to alter prudent investor rule. </a:t>
            </a:r>
          </a:p>
          <a:p>
            <a:pPr marL="285750" indent="-285750">
              <a:lnSpc>
                <a:spcPct val="100000"/>
              </a:lnSpc>
              <a:spcBef>
                <a:spcPts val="0"/>
              </a:spcBef>
              <a:spcAft>
                <a:spcPts val="1200"/>
              </a:spcAft>
              <a:buFont typeface="Arial" panose="020B0604020202020204" pitchFamily="34" charset="0"/>
              <a:buChar char="•"/>
            </a:pPr>
            <a:r>
              <a:rPr lang="en-US" sz="2000" dirty="0">
                <a:latin typeface="+mn-lt"/>
              </a:rPr>
              <a:t>Fiduciary acting under governing instrument shall have no liability for acting in reliance of governing instrument provisions. </a:t>
            </a:r>
          </a:p>
          <a:p>
            <a:pPr marL="457200" indent="-457200">
              <a:lnSpc>
                <a:spcPct val="100000"/>
              </a:lnSpc>
              <a:spcBef>
                <a:spcPts val="0"/>
              </a:spcBef>
              <a:spcAft>
                <a:spcPts val="0"/>
              </a:spcAft>
              <a:buFont typeface="Arial" panose="020B0604020202020204" pitchFamily="34" charset="0"/>
              <a:buChar char="•"/>
            </a:pPr>
            <a:endParaRPr lang="en-US" sz="2400" dirty="0">
              <a:latin typeface="+mn-lt"/>
            </a:endParaRPr>
          </a:p>
          <a:p>
            <a:pPr marL="457200" indent="-457200">
              <a:lnSpc>
                <a:spcPct val="100000"/>
              </a:lnSpc>
              <a:spcBef>
                <a:spcPts val="0"/>
              </a:spcBef>
              <a:spcAft>
                <a:spcPts val="0"/>
              </a:spcAft>
              <a:buFont typeface="Arial" panose="020B0604020202020204" pitchFamily="34" charset="0"/>
              <a:buChar char="•"/>
            </a:pPr>
            <a:endParaRPr lang="en-US" sz="2800" dirty="0">
              <a:latin typeface="+mn-lt"/>
            </a:endParaRPr>
          </a:p>
          <a:p>
            <a:endParaRPr lang="en-US" sz="2400" dirty="0">
              <a:latin typeface="+mn-lt"/>
            </a:endParaRPr>
          </a:p>
        </p:txBody>
      </p:sp>
      <p:sp>
        <p:nvSpPr>
          <p:cNvPr id="4" name="Footer Placeholder 3">
            <a:extLst>
              <a:ext uri="{FF2B5EF4-FFF2-40B4-BE49-F238E27FC236}">
                <a16:creationId xmlns:a16="http://schemas.microsoft.com/office/drawing/2014/main" id="{92A96177-0083-5822-29EA-BF5C916417F4}"/>
              </a:ext>
            </a:extLst>
          </p:cNvPr>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a:extLst>
              <a:ext uri="{FF2B5EF4-FFF2-40B4-BE49-F238E27FC236}">
                <a16:creationId xmlns:a16="http://schemas.microsoft.com/office/drawing/2014/main" id="{ABE457E6-B584-6C73-D499-561EEF085A1F}"/>
              </a:ext>
            </a:extLst>
          </p:cNvPr>
          <p:cNvSpPr>
            <a:spLocks noGrp="1"/>
          </p:cNvSpPr>
          <p:nvPr>
            <p:ph type="sldNum" sz="quarter" idx="12"/>
          </p:nvPr>
        </p:nvSpPr>
        <p:spPr/>
        <p:txBody>
          <a:bodyPr/>
          <a:lstStyle/>
          <a:p>
            <a:fld id="{6D268EC6-F668-460A-907C-E9180B3BA416}" type="slidenum">
              <a:rPr lang="en-GB" smtClean="0"/>
              <a:pPr/>
              <a:t>31</a:t>
            </a:fld>
            <a:endParaRPr lang="en-GB"/>
          </a:p>
        </p:txBody>
      </p:sp>
      <p:sp>
        <p:nvSpPr>
          <p:cNvPr id="6" name="Content Placeholder 5">
            <a:extLst>
              <a:ext uri="{FF2B5EF4-FFF2-40B4-BE49-F238E27FC236}">
                <a16:creationId xmlns:a16="http://schemas.microsoft.com/office/drawing/2014/main" id="{BE0D801D-054A-7123-709F-DA8F98E3CA46}"/>
              </a:ext>
            </a:extLst>
          </p:cNvPr>
          <p:cNvSpPr>
            <a:spLocks noGrp="1"/>
          </p:cNvSpPr>
          <p:nvPr>
            <p:ph idx="13"/>
          </p:nvPr>
        </p:nvSpPr>
        <p:spPr>
          <a:xfrm>
            <a:off x="6299200" y="1632102"/>
            <a:ext cx="5093208" cy="4251960"/>
          </a:xfrm>
        </p:spPr>
        <p:txBody>
          <a:bodyPr/>
          <a:lstStyle/>
          <a:p>
            <a:pPr>
              <a:spcAft>
                <a:spcPts val="1200"/>
              </a:spcAft>
            </a:pPr>
            <a:r>
              <a:rPr lang="en-US" sz="2200" dirty="0">
                <a:solidFill>
                  <a:schemeClr val="accent1"/>
                </a:solidFill>
                <a:latin typeface="+mn-lt"/>
                <a:cs typeface="Times" panose="02020603050405020304" pitchFamily="18" charset="0"/>
              </a:rPr>
              <a:t>Uniform Prudent Investor Act</a:t>
            </a:r>
          </a:p>
          <a:p>
            <a:pPr marL="457200" indent="-457200">
              <a:spcBef>
                <a:spcPts val="0"/>
              </a:spcBef>
              <a:spcAft>
                <a:spcPts val="1200"/>
              </a:spcAft>
              <a:buFont typeface="Arial" panose="020B0604020202020204" pitchFamily="34" charset="0"/>
              <a:buChar char="•"/>
            </a:pPr>
            <a:r>
              <a:rPr lang="en-US" sz="2000" dirty="0">
                <a:latin typeface="+mn-lt"/>
              </a:rPr>
              <a:t>Adopted as an additional article in many state trust codes (Article 9 of the Illinois Trust Code).</a:t>
            </a:r>
          </a:p>
          <a:p>
            <a:pPr marL="457200" indent="-457200">
              <a:spcBef>
                <a:spcPts val="0"/>
              </a:spcBef>
              <a:spcAft>
                <a:spcPts val="1200"/>
              </a:spcAft>
              <a:buFont typeface="Arial" panose="020B0604020202020204" pitchFamily="34" charset="0"/>
              <a:buChar char="•"/>
            </a:pPr>
            <a:r>
              <a:rPr lang="en-US" sz="2000" dirty="0">
                <a:latin typeface="+mn-lt"/>
              </a:rPr>
              <a:t>The prudent investor rule is a default rule that is not mandatory and may be expanded, restricted, eliminated or otherwise altered by express terms of the trust. A trustee is not liable for its reasonable and good faith reliance on express provisions.</a:t>
            </a:r>
          </a:p>
          <a:p>
            <a:endParaRPr lang="en-US" sz="2800" dirty="0">
              <a:latin typeface="+mn-lt"/>
            </a:endParaRPr>
          </a:p>
        </p:txBody>
      </p:sp>
      <p:pic>
        <p:nvPicPr>
          <p:cNvPr id="9" name="Picture 8">
            <a:extLst>
              <a:ext uri="{FF2B5EF4-FFF2-40B4-BE49-F238E27FC236}">
                <a16:creationId xmlns:a16="http://schemas.microsoft.com/office/drawing/2014/main" id="{ED96AD92-EF1A-4BB5-8BBF-76EB0FF8A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0" name="Picture 9">
            <a:extLst>
              <a:ext uri="{FF2B5EF4-FFF2-40B4-BE49-F238E27FC236}">
                <a16:creationId xmlns:a16="http://schemas.microsoft.com/office/drawing/2014/main" id="{5ABD8F58-4978-4CD2-9A48-4A7220AC4A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1" name="Picture 10">
            <a:extLst>
              <a:ext uri="{FF2B5EF4-FFF2-40B4-BE49-F238E27FC236}">
                <a16:creationId xmlns:a16="http://schemas.microsoft.com/office/drawing/2014/main" id="{D847F266-DFBD-4E24-9BB0-D84593230C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4216558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93F5-F2E5-2A1B-1FFD-56847766C24E}"/>
              </a:ext>
            </a:extLst>
          </p:cNvPr>
          <p:cNvSpPr>
            <a:spLocks noGrp="1"/>
          </p:cNvSpPr>
          <p:nvPr>
            <p:ph type="title"/>
          </p:nvPr>
        </p:nvSpPr>
        <p:spPr/>
        <p:txBody>
          <a:bodyPr/>
          <a:lstStyle/>
          <a:p>
            <a:r>
              <a:rPr lang="en-US" sz="3200" dirty="0"/>
              <a:t>Practice Pointers</a:t>
            </a:r>
          </a:p>
        </p:txBody>
      </p:sp>
      <p:sp>
        <p:nvSpPr>
          <p:cNvPr id="3" name="Footer Placeholder 2">
            <a:extLst>
              <a:ext uri="{FF2B5EF4-FFF2-40B4-BE49-F238E27FC236}">
                <a16:creationId xmlns:a16="http://schemas.microsoft.com/office/drawing/2014/main" id="{50CB3896-8F77-5A7A-5967-0B6C5F07E2BA}"/>
              </a:ext>
            </a:extLst>
          </p:cNvPr>
          <p:cNvSpPr>
            <a:spLocks noGrp="1"/>
          </p:cNvSpPr>
          <p:nvPr>
            <p:ph type="ftr" sz="quarter" idx="10"/>
          </p:nvPr>
        </p:nvSpPr>
        <p:spPr/>
        <p:txBody>
          <a:bodyPr/>
          <a:lstStyle/>
          <a:p>
            <a:r>
              <a:rPr lang="en-GB"/>
              <a:t>© 2024 Levenfeld Pearlstein, LLC, Morris Nichols Arsht &amp; Tunnell Greenleaf Trust, and Gordon, Fournarius &amp; Marmmarella, P.A. </a:t>
            </a:r>
            <a:endParaRPr lang="en-GB" dirty="0"/>
          </a:p>
        </p:txBody>
      </p:sp>
      <p:sp>
        <p:nvSpPr>
          <p:cNvPr id="4" name="Slide Number Placeholder 3">
            <a:extLst>
              <a:ext uri="{FF2B5EF4-FFF2-40B4-BE49-F238E27FC236}">
                <a16:creationId xmlns:a16="http://schemas.microsoft.com/office/drawing/2014/main" id="{06A0FD1B-5591-4EEE-EE0A-14D445B4F960}"/>
              </a:ext>
            </a:extLst>
          </p:cNvPr>
          <p:cNvSpPr>
            <a:spLocks noGrp="1"/>
          </p:cNvSpPr>
          <p:nvPr>
            <p:ph type="sldNum" sz="quarter" idx="11"/>
          </p:nvPr>
        </p:nvSpPr>
        <p:spPr/>
        <p:txBody>
          <a:bodyPr/>
          <a:lstStyle/>
          <a:p>
            <a:fld id="{6D268EC6-F668-460A-907C-E9180B3BA416}" type="slidenum">
              <a:rPr lang="en-GB" smtClean="0"/>
              <a:pPr/>
              <a:t>32</a:t>
            </a:fld>
            <a:endParaRPr lang="en-GB" dirty="0"/>
          </a:p>
        </p:txBody>
      </p:sp>
      <p:sp>
        <p:nvSpPr>
          <p:cNvPr id="5" name="Text Placeholder 4">
            <a:extLst>
              <a:ext uri="{FF2B5EF4-FFF2-40B4-BE49-F238E27FC236}">
                <a16:creationId xmlns:a16="http://schemas.microsoft.com/office/drawing/2014/main" id="{68590E6B-3EF3-B5DA-D820-3797E6672EDE}"/>
              </a:ext>
            </a:extLst>
          </p:cNvPr>
          <p:cNvSpPr>
            <a:spLocks noGrp="1"/>
          </p:cNvSpPr>
          <p:nvPr>
            <p:ph type="body" sz="quarter" idx="12"/>
          </p:nvPr>
        </p:nvSpPr>
        <p:spPr>
          <a:xfrm>
            <a:off x="804672" y="1070345"/>
            <a:ext cx="10588626" cy="4270374"/>
          </a:xfrm>
        </p:spPr>
        <p:txBody>
          <a:bodyPr/>
          <a:lstStyle/>
          <a:p>
            <a:pPr marL="342900" indent="-342900">
              <a:buFont typeface="Arial" panose="020B0604020202020204" pitchFamily="34" charset="0"/>
              <a:buChar char="•"/>
            </a:pPr>
            <a:r>
              <a:rPr lang="en-US" sz="2300" spc="0" dirty="0">
                <a:latin typeface="+mj-lt"/>
              </a:rPr>
              <a:t>Identify key areas of historic and emerging risk in prudent administration and prudent investment.</a:t>
            </a:r>
          </a:p>
          <a:p>
            <a:pPr marL="342900" indent="-342900">
              <a:buFont typeface="Arial" panose="020B0604020202020204" pitchFamily="34" charset="0"/>
              <a:buChar char="•"/>
            </a:pPr>
            <a:r>
              <a:rPr lang="en-US" sz="2300" spc="0" dirty="0">
                <a:latin typeface="+mj-lt"/>
              </a:rPr>
              <a:t>Address the implications of trust design alternatives under selected law with all stakeholders in the planning state.</a:t>
            </a:r>
          </a:p>
          <a:p>
            <a:pPr marL="342900" indent="-342900">
              <a:buFont typeface="Arial" panose="020B0604020202020204" pitchFamily="34" charset="0"/>
              <a:buChar char="•"/>
            </a:pPr>
            <a:r>
              <a:rPr lang="en-US" sz="2300" spc="0" dirty="0">
                <a:latin typeface="+mj-lt"/>
              </a:rPr>
              <a:t>Incorporate statutory limitation and exculpation provision in trust agreements as permissible.</a:t>
            </a:r>
          </a:p>
          <a:p>
            <a:pPr marL="342900" indent="-342900">
              <a:buFont typeface="Arial" panose="020B0604020202020204" pitchFamily="34" charset="0"/>
              <a:buChar char="•"/>
            </a:pPr>
            <a:r>
              <a:rPr lang="en-US" sz="2300" spc="0" dirty="0">
                <a:latin typeface="+mj-lt"/>
              </a:rPr>
              <a:t>Provide disclosures and notices sufficient to limit period of exposure to risk.</a:t>
            </a:r>
          </a:p>
          <a:p>
            <a:pPr marL="342900" indent="-342900">
              <a:buFont typeface="Arial" panose="020B0604020202020204" pitchFamily="34" charset="0"/>
              <a:buChar char="•"/>
            </a:pPr>
            <a:r>
              <a:rPr lang="en-US" sz="2300" spc="0" dirty="0">
                <a:latin typeface="+mj-lt"/>
              </a:rPr>
              <a:t>Use direction and delegation to limit risk exposure.</a:t>
            </a:r>
          </a:p>
          <a:p>
            <a:r>
              <a:rPr lang="en-US" sz="2400" spc="0" dirty="0">
                <a:latin typeface="+mj-lt"/>
              </a:rPr>
              <a:t>l</a:t>
            </a:r>
          </a:p>
        </p:txBody>
      </p:sp>
      <p:pic>
        <p:nvPicPr>
          <p:cNvPr id="7" name="Picture 6">
            <a:extLst>
              <a:ext uri="{FF2B5EF4-FFF2-40B4-BE49-F238E27FC236}">
                <a16:creationId xmlns:a16="http://schemas.microsoft.com/office/drawing/2014/main" id="{755B2FEA-D2B3-42C0-B267-7526541F1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8" name="Picture 7">
            <a:extLst>
              <a:ext uri="{FF2B5EF4-FFF2-40B4-BE49-F238E27FC236}">
                <a16:creationId xmlns:a16="http://schemas.microsoft.com/office/drawing/2014/main" id="{FB2A0107-8945-4902-AE7F-CACA03503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9" name="Picture 8">
            <a:extLst>
              <a:ext uri="{FF2B5EF4-FFF2-40B4-BE49-F238E27FC236}">
                <a16:creationId xmlns:a16="http://schemas.microsoft.com/office/drawing/2014/main" id="{DC29E4AE-8FD7-4002-9AFD-84FC741C5B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3810733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53044" y="1333061"/>
            <a:ext cx="9855220" cy="2328862"/>
          </a:xfrm>
        </p:spPr>
        <p:txBody>
          <a:bodyPr/>
          <a:lstStyle/>
          <a:p>
            <a:r>
              <a:rPr lang="en-US" sz="6000" spc="-150" dirty="0"/>
              <a:t>Achieving Flexibility</a:t>
            </a:r>
          </a:p>
        </p:txBody>
      </p:sp>
      <p:sp>
        <p:nvSpPr>
          <p:cNvPr id="7" name="Text Placeholder 6"/>
          <p:cNvSpPr>
            <a:spLocks noGrp="1"/>
          </p:cNvSpPr>
          <p:nvPr>
            <p:ph type="body" idx="1"/>
          </p:nvPr>
        </p:nvSpPr>
        <p:spPr>
          <a:xfrm>
            <a:off x="1253044" y="3941481"/>
            <a:ext cx="9855220" cy="935037"/>
          </a:xfrm>
        </p:spPr>
        <p:txBody>
          <a:bodyPr/>
          <a:lstStyle/>
          <a:p>
            <a:r>
              <a:rPr lang="en-US" spc="0" dirty="0">
                <a:latin typeface="+mn-lt"/>
              </a:rPr>
              <a:t>Decanting, trust protectors, non-judicial settlement agreements, trust modifications</a:t>
            </a:r>
          </a:p>
        </p:txBody>
      </p:sp>
      <p:sp>
        <p:nvSpPr>
          <p:cNvPr id="4" name="Footer Placeholder 3"/>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p:cNvSpPr>
            <a:spLocks noGrp="1"/>
          </p:cNvSpPr>
          <p:nvPr>
            <p:ph type="sldNum" sz="quarter" idx="12"/>
          </p:nvPr>
        </p:nvSpPr>
        <p:spPr/>
        <p:txBody>
          <a:bodyPr/>
          <a:lstStyle/>
          <a:p>
            <a:fld id="{6D268EC6-F668-460A-907C-E9180B3BA416}" type="slidenum">
              <a:rPr lang="en-GB" smtClean="0"/>
              <a:pPr/>
              <a:t>33</a:t>
            </a:fld>
            <a:endParaRPr lang="en-GB"/>
          </a:p>
        </p:txBody>
      </p:sp>
      <p:pic>
        <p:nvPicPr>
          <p:cNvPr id="8" name="Picture 7">
            <a:extLst>
              <a:ext uri="{FF2B5EF4-FFF2-40B4-BE49-F238E27FC236}">
                <a16:creationId xmlns:a16="http://schemas.microsoft.com/office/drawing/2014/main" id="{5AB2C8AA-C5FE-43AD-8518-FE12A2D3B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834" y="6061477"/>
            <a:ext cx="1080399" cy="329184"/>
          </a:xfrm>
          <a:prstGeom prst="rect">
            <a:avLst/>
          </a:prstGeom>
        </p:spPr>
      </p:pic>
      <p:pic>
        <p:nvPicPr>
          <p:cNvPr id="9" name="Picture 8">
            <a:extLst>
              <a:ext uri="{FF2B5EF4-FFF2-40B4-BE49-F238E27FC236}">
                <a16:creationId xmlns:a16="http://schemas.microsoft.com/office/drawing/2014/main" id="{2F05C96D-9511-42B8-9403-4955903387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0" name="Picture 9">
            <a:extLst>
              <a:ext uri="{FF2B5EF4-FFF2-40B4-BE49-F238E27FC236}">
                <a16:creationId xmlns:a16="http://schemas.microsoft.com/office/drawing/2014/main" id="{70D40B6C-5DE9-48A0-B9DF-1D0E0B8616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676331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EFBE-2156-E5B7-B825-569A92C154E2}"/>
              </a:ext>
            </a:extLst>
          </p:cNvPr>
          <p:cNvSpPr>
            <a:spLocks noGrp="1"/>
          </p:cNvSpPr>
          <p:nvPr>
            <p:ph type="title"/>
          </p:nvPr>
        </p:nvSpPr>
        <p:spPr>
          <a:xfrm>
            <a:off x="809870" y="760057"/>
            <a:ext cx="10588752" cy="473075"/>
          </a:xfrm>
        </p:spPr>
        <p:txBody>
          <a:bodyPr/>
          <a:lstStyle/>
          <a:p>
            <a:r>
              <a:rPr lang="en-US" sz="3200" dirty="0"/>
              <a:t>Achieving Flexibility</a:t>
            </a:r>
          </a:p>
        </p:txBody>
      </p:sp>
      <p:graphicFrame>
        <p:nvGraphicFramePr>
          <p:cNvPr id="6" name="Content Placeholder 5">
            <a:extLst>
              <a:ext uri="{FF2B5EF4-FFF2-40B4-BE49-F238E27FC236}">
                <a16:creationId xmlns:a16="http://schemas.microsoft.com/office/drawing/2014/main" id="{BF65142D-2EC5-A6FF-1DD7-611FAC2BE7DC}"/>
              </a:ext>
            </a:extLst>
          </p:cNvPr>
          <p:cNvGraphicFramePr>
            <a:graphicFrameLocks noGrp="1"/>
          </p:cNvGraphicFramePr>
          <p:nvPr>
            <p:ph idx="1"/>
            <p:extLst>
              <p:ext uri="{D42A27DB-BD31-4B8C-83A1-F6EECF244321}">
                <p14:modId xmlns:p14="http://schemas.microsoft.com/office/powerpoint/2010/main" val="1396141176"/>
              </p:ext>
            </p:extLst>
          </p:nvPr>
        </p:nvGraphicFramePr>
        <p:xfrm>
          <a:off x="809870" y="1418896"/>
          <a:ext cx="10490476" cy="4291023"/>
        </p:xfrm>
        <a:graphic>
          <a:graphicData uri="http://schemas.openxmlformats.org/drawingml/2006/table">
            <a:tbl>
              <a:tblPr firstRow="1" bandRow="1">
                <a:tableStyleId>{5C22544A-7EE6-4342-B048-85BDC9FD1C3A}</a:tableStyleId>
              </a:tblPr>
              <a:tblGrid>
                <a:gridCol w="2031804">
                  <a:extLst>
                    <a:ext uri="{9D8B030D-6E8A-4147-A177-3AD203B41FA5}">
                      <a16:colId xmlns:a16="http://schemas.microsoft.com/office/drawing/2014/main" val="480267471"/>
                    </a:ext>
                  </a:extLst>
                </a:gridCol>
                <a:gridCol w="2054112">
                  <a:extLst>
                    <a:ext uri="{9D8B030D-6E8A-4147-A177-3AD203B41FA5}">
                      <a16:colId xmlns:a16="http://schemas.microsoft.com/office/drawing/2014/main" val="1475401669"/>
                    </a:ext>
                  </a:extLst>
                </a:gridCol>
                <a:gridCol w="2042958">
                  <a:extLst>
                    <a:ext uri="{9D8B030D-6E8A-4147-A177-3AD203B41FA5}">
                      <a16:colId xmlns:a16="http://schemas.microsoft.com/office/drawing/2014/main" val="2856380325"/>
                    </a:ext>
                  </a:extLst>
                </a:gridCol>
                <a:gridCol w="2180801">
                  <a:extLst>
                    <a:ext uri="{9D8B030D-6E8A-4147-A177-3AD203B41FA5}">
                      <a16:colId xmlns:a16="http://schemas.microsoft.com/office/drawing/2014/main" val="1457577290"/>
                    </a:ext>
                  </a:extLst>
                </a:gridCol>
                <a:gridCol w="2180801">
                  <a:extLst>
                    <a:ext uri="{9D8B030D-6E8A-4147-A177-3AD203B41FA5}">
                      <a16:colId xmlns:a16="http://schemas.microsoft.com/office/drawing/2014/main" val="2522872155"/>
                    </a:ext>
                  </a:extLst>
                </a:gridCol>
              </a:tblGrid>
              <a:tr h="696168">
                <a:tc>
                  <a:txBody>
                    <a:bodyPr/>
                    <a:lstStyle/>
                    <a:p>
                      <a:endParaRPr lang="en-US"/>
                    </a:p>
                  </a:txBody>
                  <a:tcPr anchor="ctr"/>
                </a:tc>
                <a:tc>
                  <a:txBody>
                    <a:bodyPr/>
                    <a:lstStyle/>
                    <a:p>
                      <a:r>
                        <a:rPr lang="en-US" dirty="0"/>
                        <a:t>Delaware</a:t>
                      </a:r>
                    </a:p>
                  </a:txBody>
                  <a:tcPr anchor="ctr"/>
                </a:tc>
                <a:tc>
                  <a:txBody>
                    <a:bodyPr/>
                    <a:lstStyle/>
                    <a:p>
                      <a:r>
                        <a:rPr lang="en-US" dirty="0"/>
                        <a:t>UTC</a:t>
                      </a:r>
                    </a:p>
                  </a:txBody>
                  <a:tcPr anchor="ctr"/>
                </a:tc>
                <a:tc>
                  <a:txBody>
                    <a:bodyPr/>
                    <a:lstStyle/>
                    <a:p>
                      <a:r>
                        <a:rPr lang="en-US" dirty="0"/>
                        <a:t>Illinois</a:t>
                      </a:r>
                    </a:p>
                  </a:txBody>
                  <a:tcPr anchor="ctr"/>
                </a:tc>
                <a:tc>
                  <a:txBody>
                    <a:bodyPr/>
                    <a:lstStyle/>
                    <a:p>
                      <a:r>
                        <a:rPr lang="en-US" dirty="0"/>
                        <a:t>Michigan</a:t>
                      </a:r>
                    </a:p>
                  </a:txBody>
                  <a:tcPr anchor="ctr"/>
                </a:tc>
                <a:extLst>
                  <a:ext uri="{0D108BD9-81ED-4DB2-BD59-A6C34878D82A}">
                    <a16:rowId xmlns:a16="http://schemas.microsoft.com/office/drawing/2014/main" val="3794777700"/>
                  </a:ext>
                </a:extLst>
              </a:tr>
              <a:tr h="978597">
                <a:tc>
                  <a:txBody>
                    <a:bodyPr/>
                    <a:lstStyle/>
                    <a:p>
                      <a:r>
                        <a:rPr lang="en-US" b="1" dirty="0"/>
                        <a:t>Trust Protectors</a:t>
                      </a:r>
                    </a:p>
                  </a:txBody>
                  <a:tcPr anchor="ctr"/>
                </a:tc>
                <a:tc>
                  <a:txBody>
                    <a:bodyPr/>
                    <a:lstStyle/>
                    <a:p>
                      <a:r>
                        <a:rPr lang="en-US" dirty="0"/>
                        <a:t>12 Del. C. § 3313(f)</a:t>
                      </a:r>
                    </a:p>
                  </a:txBody>
                  <a:tcPr anchor="ctr"/>
                </a:tc>
                <a:tc>
                  <a:txBody>
                    <a:bodyPr/>
                    <a:lstStyle/>
                    <a:p>
                      <a:r>
                        <a:rPr lang="en-US" dirty="0"/>
                        <a:t>§ 808/</a:t>
                      </a:r>
                    </a:p>
                    <a:p>
                      <a:r>
                        <a:rPr lang="en-US" dirty="0"/>
                        <a:t>Uniform Directed Trust Act</a:t>
                      </a:r>
                    </a:p>
                  </a:txBody>
                  <a:tcPr anchor="ctr"/>
                </a:tc>
                <a:tc>
                  <a:txBody>
                    <a:bodyPr/>
                    <a:lstStyle/>
                    <a:p>
                      <a:r>
                        <a:rPr lang="en-US" dirty="0"/>
                        <a:t>§ 808(a(6)), (d)</a:t>
                      </a:r>
                    </a:p>
                  </a:txBody>
                  <a:tcPr anchor="ctr"/>
                </a:tc>
                <a:tc>
                  <a:txBody>
                    <a:bodyPr/>
                    <a:lstStyle/>
                    <a:p>
                      <a:r>
                        <a:rPr lang="en-US" dirty="0"/>
                        <a:t>§ 700.7703a</a:t>
                      </a:r>
                    </a:p>
                  </a:txBody>
                  <a:tcPr anchor="ctr"/>
                </a:tc>
                <a:extLst>
                  <a:ext uri="{0D108BD9-81ED-4DB2-BD59-A6C34878D82A}">
                    <a16:rowId xmlns:a16="http://schemas.microsoft.com/office/drawing/2014/main" val="246909832"/>
                  </a:ext>
                </a:extLst>
              </a:tr>
              <a:tr h="797223">
                <a:tc>
                  <a:txBody>
                    <a:bodyPr/>
                    <a:lstStyle/>
                    <a:p>
                      <a:r>
                        <a:rPr lang="en-US" b="1" dirty="0"/>
                        <a:t>Modifications</a:t>
                      </a:r>
                    </a:p>
                  </a:txBody>
                  <a:tcPr anchor="ctr"/>
                </a:tc>
                <a:tc>
                  <a:txBody>
                    <a:bodyPr/>
                    <a:lstStyle/>
                    <a:p>
                      <a:r>
                        <a:rPr lang="en-US" dirty="0"/>
                        <a:t>12 Del. C. § 3342</a:t>
                      </a:r>
                    </a:p>
                    <a:p>
                      <a:endParaRPr lang="en-US" dirty="0"/>
                    </a:p>
                  </a:txBody>
                  <a:tcPr anchor="ctr"/>
                </a:tc>
                <a:tc>
                  <a:txBody>
                    <a:bodyPr/>
                    <a:lstStyle/>
                    <a:p>
                      <a:r>
                        <a:rPr lang="en-US" dirty="0"/>
                        <a:t>§§ 410-417</a:t>
                      </a:r>
                    </a:p>
                    <a:p>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410-417</a:t>
                      </a:r>
                    </a:p>
                    <a:p>
                      <a:endParaRPr lang="en-US" dirty="0"/>
                    </a:p>
                  </a:txBody>
                  <a:tcPr anchor="ctr"/>
                </a:tc>
                <a:tc>
                  <a:txBody>
                    <a:bodyPr/>
                    <a:lstStyle/>
                    <a:p>
                      <a:r>
                        <a:rPr lang="en-US" dirty="0"/>
                        <a:t>§ 700.7410-7417</a:t>
                      </a:r>
                    </a:p>
                  </a:txBody>
                  <a:tcPr anchor="ctr"/>
                </a:tc>
                <a:extLst>
                  <a:ext uri="{0D108BD9-81ED-4DB2-BD59-A6C34878D82A}">
                    <a16:rowId xmlns:a16="http://schemas.microsoft.com/office/drawing/2014/main" val="3166868116"/>
                  </a:ext>
                </a:extLst>
              </a:tr>
              <a:tr h="938298">
                <a:tc>
                  <a:txBody>
                    <a:bodyPr/>
                    <a:lstStyle/>
                    <a:p>
                      <a:r>
                        <a:rPr lang="en-US" b="1" dirty="0"/>
                        <a:t>NJSA</a:t>
                      </a:r>
                    </a:p>
                  </a:txBody>
                  <a:tcPr anchor="ctr"/>
                </a:tc>
                <a:tc>
                  <a:txBody>
                    <a:bodyPr/>
                    <a:lstStyle/>
                    <a:p>
                      <a:pPr algn="l"/>
                      <a:r>
                        <a:rPr lang="en-US" baseline="0" dirty="0"/>
                        <a:t>12 Del. C. § 3338</a:t>
                      </a:r>
                    </a:p>
                    <a:p>
                      <a:pPr algn="l"/>
                      <a:endParaRPr lang="en-US" baseline="0" dirty="0"/>
                    </a:p>
                  </a:txBody>
                  <a:tcPr anchor="ctr"/>
                </a:tc>
                <a:tc>
                  <a:txBody>
                    <a:bodyPr/>
                    <a:lstStyle/>
                    <a:p>
                      <a:pPr algn="l"/>
                      <a:r>
                        <a:rPr lang="en-US" baseline="0" dirty="0"/>
                        <a:t>§ 111</a:t>
                      </a:r>
                    </a:p>
                    <a:p>
                      <a:pPr algn="l"/>
                      <a:endParaRPr lang="en-US" baseline="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111</a:t>
                      </a:r>
                    </a:p>
                    <a:p>
                      <a:pPr algn="l"/>
                      <a:endParaRPr lang="en-US" baseline="0" dirty="0"/>
                    </a:p>
                  </a:txBody>
                  <a:tcPr anchor="ctr"/>
                </a:tc>
                <a:tc>
                  <a:txBody>
                    <a:bodyPr/>
                    <a:lstStyle/>
                    <a:p>
                      <a:pPr algn="l"/>
                      <a:r>
                        <a:rPr lang="en-US" baseline="0" dirty="0"/>
                        <a:t>§ 700.7111</a:t>
                      </a:r>
                    </a:p>
                  </a:txBody>
                  <a:tcPr anchor="ctr"/>
                </a:tc>
                <a:extLst>
                  <a:ext uri="{0D108BD9-81ED-4DB2-BD59-A6C34878D82A}">
                    <a16:rowId xmlns:a16="http://schemas.microsoft.com/office/drawing/2014/main" val="3112269306"/>
                  </a:ext>
                </a:extLst>
              </a:tr>
              <a:tr h="880737">
                <a:tc>
                  <a:txBody>
                    <a:bodyPr/>
                    <a:lstStyle/>
                    <a:p>
                      <a:r>
                        <a:rPr lang="en-US" b="1" dirty="0"/>
                        <a:t>Decantings</a:t>
                      </a:r>
                    </a:p>
                  </a:txBody>
                  <a:tcPr anchor="ctr"/>
                </a:tc>
                <a:tc>
                  <a:txBody>
                    <a:bodyPr/>
                    <a:lstStyle/>
                    <a:p>
                      <a:r>
                        <a:rPr lang="en-US" dirty="0"/>
                        <a:t>12 Del. C. § 3528</a:t>
                      </a:r>
                    </a:p>
                  </a:txBody>
                  <a:tcPr anchor="ctr"/>
                </a:tc>
                <a:tc>
                  <a:txBody>
                    <a:bodyPr/>
                    <a:lstStyle/>
                    <a:p>
                      <a:r>
                        <a:rPr lang="en-US" dirty="0"/>
                        <a:t>Uniform Decanting Act</a:t>
                      </a:r>
                    </a:p>
                  </a:txBody>
                  <a:tcPr anchor="ctr"/>
                </a:tc>
                <a:tc>
                  <a:txBody>
                    <a:bodyPr/>
                    <a:lstStyle/>
                    <a:p>
                      <a:r>
                        <a:rPr lang="en-US" dirty="0"/>
                        <a:t>Article 12410-417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700.7820a</a:t>
                      </a:r>
                    </a:p>
                    <a:p>
                      <a:endParaRPr lang="en-US" dirty="0"/>
                    </a:p>
                  </a:txBody>
                  <a:tcPr anchor="ctr"/>
                </a:tc>
                <a:extLst>
                  <a:ext uri="{0D108BD9-81ED-4DB2-BD59-A6C34878D82A}">
                    <a16:rowId xmlns:a16="http://schemas.microsoft.com/office/drawing/2014/main" val="56106173"/>
                  </a:ext>
                </a:extLst>
              </a:tr>
            </a:tbl>
          </a:graphicData>
        </a:graphic>
      </p:graphicFrame>
      <p:sp>
        <p:nvSpPr>
          <p:cNvPr id="4" name="Footer Placeholder 3">
            <a:extLst>
              <a:ext uri="{FF2B5EF4-FFF2-40B4-BE49-F238E27FC236}">
                <a16:creationId xmlns:a16="http://schemas.microsoft.com/office/drawing/2014/main" id="{08A883C4-CC08-F3BF-3AF9-DF9EE050B29F}"/>
              </a:ext>
            </a:extLst>
          </p:cNvPr>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a:extLst>
              <a:ext uri="{FF2B5EF4-FFF2-40B4-BE49-F238E27FC236}">
                <a16:creationId xmlns:a16="http://schemas.microsoft.com/office/drawing/2014/main" id="{F57974D2-45FA-3B99-0F49-B669E5E5E32B}"/>
              </a:ext>
            </a:extLst>
          </p:cNvPr>
          <p:cNvSpPr>
            <a:spLocks noGrp="1"/>
          </p:cNvSpPr>
          <p:nvPr>
            <p:ph type="sldNum" sz="quarter" idx="12"/>
          </p:nvPr>
        </p:nvSpPr>
        <p:spPr/>
        <p:txBody>
          <a:bodyPr/>
          <a:lstStyle/>
          <a:p>
            <a:fld id="{6D268EC6-F668-460A-907C-E9180B3BA416}" type="slidenum">
              <a:rPr lang="en-GB" smtClean="0"/>
              <a:pPr/>
              <a:t>34</a:t>
            </a:fld>
            <a:endParaRPr lang="en-GB"/>
          </a:p>
        </p:txBody>
      </p:sp>
      <p:pic>
        <p:nvPicPr>
          <p:cNvPr id="8" name="Picture 7">
            <a:extLst>
              <a:ext uri="{FF2B5EF4-FFF2-40B4-BE49-F238E27FC236}">
                <a16:creationId xmlns:a16="http://schemas.microsoft.com/office/drawing/2014/main" id="{1BC8A4DD-C4C7-417F-B5F3-5E6D2B5D6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9" name="Picture 8">
            <a:extLst>
              <a:ext uri="{FF2B5EF4-FFF2-40B4-BE49-F238E27FC236}">
                <a16:creationId xmlns:a16="http://schemas.microsoft.com/office/drawing/2014/main" id="{4E7D1E61-EA66-4315-B3E1-F6B14D9548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0" name="Picture 9">
            <a:extLst>
              <a:ext uri="{FF2B5EF4-FFF2-40B4-BE49-F238E27FC236}">
                <a16:creationId xmlns:a16="http://schemas.microsoft.com/office/drawing/2014/main" id="{EC3AAA1B-BD56-4037-8413-3865DB0F1A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4128675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9E22-3743-30EC-6638-9964BE75B0C6}"/>
              </a:ext>
            </a:extLst>
          </p:cNvPr>
          <p:cNvSpPr>
            <a:spLocks noGrp="1"/>
          </p:cNvSpPr>
          <p:nvPr>
            <p:ph type="title"/>
          </p:nvPr>
        </p:nvSpPr>
        <p:spPr>
          <a:xfrm>
            <a:off x="801624" y="737400"/>
            <a:ext cx="10588752" cy="473075"/>
          </a:xfrm>
        </p:spPr>
        <p:txBody>
          <a:bodyPr/>
          <a:lstStyle/>
          <a:p>
            <a:r>
              <a:rPr lang="en-US" sz="3200" dirty="0"/>
              <a:t>Trust Protectors</a:t>
            </a:r>
          </a:p>
        </p:txBody>
      </p:sp>
      <p:sp>
        <p:nvSpPr>
          <p:cNvPr id="3" name="Content Placeholder 2">
            <a:extLst>
              <a:ext uri="{FF2B5EF4-FFF2-40B4-BE49-F238E27FC236}">
                <a16:creationId xmlns:a16="http://schemas.microsoft.com/office/drawing/2014/main" id="{1235EA5F-ACF6-5C93-5330-B5CA19687C97}"/>
              </a:ext>
            </a:extLst>
          </p:cNvPr>
          <p:cNvSpPr>
            <a:spLocks noGrp="1"/>
          </p:cNvSpPr>
          <p:nvPr>
            <p:ph idx="1"/>
          </p:nvPr>
        </p:nvSpPr>
        <p:spPr>
          <a:xfrm>
            <a:off x="804672" y="1632102"/>
            <a:ext cx="4834128" cy="4251960"/>
          </a:xfrm>
        </p:spPr>
        <p:txBody>
          <a:bodyPr/>
          <a:lstStyle/>
          <a:p>
            <a:pPr>
              <a:lnSpc>
                <a:spcPct val="100000"/>
              </a:lnSpc>
            </a:pPr>
            <a:r>
              <a:rPr lang="en-US" sz="2200" dirty="0">
                <a:solidFill>
                  <a:schemeClr val="accent1"/>
                </a:solidFill>
                <a:latin typeface="+mn-lt"/>
                <a:cs typeface="Times" panose="02020603050405020304" pitchFamily="18" charset="0"/>
              </a:rPr>
              <a:t>Delaware -- </a:t>
            </a:r>
            <a:r>
              <a:rPr kumimoji="0" lang="en-US" sz="2200" i="0" u="none" strike="noStrike" kern="1200" cap="none" spc="-40" normalizeH="0" baseline="0" noProof="0" dirty="0">
                <a:ln>
                  <a:noFill/>
                </a:ln>
                <a:solidFill>
                  <a:schemeClr val="accent1"/>
                </a:solidFill>
                <a:effectLst/>
                <a:uLnTx/>
                <a:uFillTx/>
                <a:latin typeface="+mn-lt"/>
                <a:cs typeface="Times" panose="02020603050405020304" pitchFamily="18" charset="0"/>
              </a:rPr>
              <a:t>12 Del. C. § 3313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prstClr val="black"/>
              </a:solidFill>
              <a:latin typeface="Arial"/>
            </a:endParaRPr>
          </a:p>
          <a:p>
            <a:pPr marR="0" lvl="0" algn="l" defTabSz="914400" rtl="0" eaLnBrk="1" fontAlgn="auto" latinLnBrk="0" hangingPunct="1">
              <a:lnSpc>
                <a:spcPct val="100000"/>
              </a:lnSpc>
              <a:spcBef>
                <a:spcPts val="0"/>
              </a:spcBef>
              <a:spcAft>
                <a:spcPts val="0"/>
              </a:spcAft>
              <a:buClrTx/>
              <a:buSzTx/>
              <a:tabLst/>
              <a:defRPr/>
            </a:pPr>
            <a:r>
              <a:rPr kumimoji="0" lang="en-US" sz="2000" i="0" u="none" strike="noStrike" kern="1200" cap="none" spc="-40" normalizeH="0" baseline="0" noProof="0" dirty="0">
                <a:ln>
                  <a:noFill/>
                </a:ln>
                <a:solidFill>
                  <a:prstClr val="black"/>
                </a:solidFill>
                <a:effectLst/>
                <a:uLnTx/>
                <a:uFillTx/>
                <a:latin typeface="Arial"/>
                <a:ea typeface="+mn-ea"/>
                <a:cs typeface="Times"/>
              </a:rPr>
              <a:t>Protectors included among definition of  “advisers”.</a:t>
            </a:r>
          </a:p>
          <a:p>
            <a:pPr>
              <a:lnSpc>
                <a:spcPct val="100000"/>
              </a:lnSpc>
              <a:spcBef>
                <a:spcPts val="0"/>
              </a:spcBef>
              <a:spcAft>
                <a:spcPts val="0"/>
              </a:spcAft>
            </a:pPr>
            <a:endParaRPr lang="en-US" sz="2800" dirty="0">
              <a:latin typeface="+mn-lt"/>
            </a:endParaRPr>
          </a:p>
          <a:p>
            <a:endParaRPr lang="en-US" sz="2400" dirty="0">
              <a:latin typeface="+mn-lt"/>
            </a:endParaRPr>
          </a:p>
        </p:txBody>
      </p:sp>
      <p:sp>
        <p:nvSpPr>
          <p:cNvPr id="4" name="Footer Placeholder 3">
            <a:extLst>
              <a:ext uri="{FF2B5EF4-FFF2-40B4-BE49-F238E27FC236}">
                <a16:creationId xmlns:a16="http://schemas.microsoft.com/office/drawing/2014/main" id="{92A96177-0083-5822-29EA-BF5C916417F4}"/>
              </a:ext>
            </a:extLst>
          </p:cNvPr>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a:extLst>
              <a:ext uri="{FF2B5EF4-FFF2-40B4-BE49-F238E27FC236}">
                <a16:creationId xmlns:a16="http://schemas.microsoft.com/office/drawing/2014/main" id="{ABE457E6-B584-6C73-D499-561EEF085A1F}"/>
              </a:ext>
            </a:extLst>
          </p:cNvPr>
          <p:cNvSpPr>
            <a:spLocks noGrp="1"/>
          </p:cNvSpPr>
          <p:nvPr>
            <p:ph type="sldNum" sz="quarter" idx="12"/>
          </p:nvPr>
        </p:nvSpPr>
        <p:spPr/>
        <p:txBody>
          <a:bodyPr/>
          <a:lstStyle/>
          <a:p>
            <a:fld id="{6D268EC6-F668-460A-907C-E9180B3BA416}" type="slidenum">
              <a:rPr lang="en-GB" smtClean="0"/>
              <a:pPr/>
              <a:t>35</a:t>
            </a:fld>
            <a:endParaRPr lang="en-GB"/>
          </a:p>
        </p:txBody>
      </p:sp>
      <p:sp>
        <p:nvSpPr>
          <p:cNvPr id="6" name="Content Placeholder 5">
            <a:extLst>
              <a:ext uri="{FF2B5EF4-FFF2-40B4-BE49-F238E27FC236}">
                <a16:creationId xmlns:a16="http://schemas.microsoft.com/office/drawing/2014/main" id="{BE0D801D-054A-7123-709F-DA8F98E3CA46}"/>
              </a:ext>
            </a:extLst>
          </p:cNvPr>
          <p:cNvSpPr>
            <a:spLocks noGrp="1"/>
          </p:cNvSpPr>
          <p:nvPr>
            <p:ph idx="13"/>
          </p:nvPr>
        </p:nvSpPr>
        <p:spPr>
          <a:xfrm>
            <a:off x="6299200" y="1632102"/>
            <a:ext cx="5099422" cy="4047338"/>
          </a:xfrm>
        </p:spPr>
        <p:txBody>
          <a:bodyPr/>
          <a:lstStyle/>
          <a:p>
            <a:r>
              <a:rPr lang="en-US" sz="2200" dirty="0">
                <a:solidFill>
                  <a:schemeClr val="accent1"/>
                </a:solidFill>
                <a:latin typeface="+mn-lt"/>
                <a:cs typeface="Times" panose="02020603050405020304" pitchFamily="18" charset="0"/>
              </a:rPr>
              <a:t>Uniform Directed Trust Act and UTC § 808</a:t>
            </a:r>
          </a:p>
          <a:p>
            <a:pPr marL="457200" indent="-457200">
              <a:spcBef>
                <a:spcPts val="1200"/>
              </a:spcBef>
              <a:spcAft>
                <a:spcPts val="1200"/>
              </a:spcAft>
              <a:buFont typeface="Arial" panose="020B0604020202020204" pitchFamily="34" charset="0"/>
              <a:buChar char="•"/>
            </a:pPr>
            <a:r>
              <a:rPr lang="en-US" sz="2000" dirty="0">
                <a:latin typeface="+mn-lt"/>
              </a:rPr>
              <a:t>Trust protectors granted powers such as to modify trust for tax benefits, remove and replace trustee, etc.</a:t>
            </a:r>
          </a:p>
          <a:p>
            <a:pPr marL="457200" indent="-457200">
              <a:spcBef>
                <a:spcPts val="1200"/>
              </a:spcBef>
              <a:spcAft>
                <a:spcPts val="1200"/>
              </a:spcAft>
              <a:buFont typeface="Arial" panose="020B0604020202020204" pitchFamily="34" charset="0"/>
              <a:buChar char="•"/>
            </a:pPr>
            <a:r>
              <a:rPr lang="en-US" sz="2000" dirty="0">
                <a:latin typeface="+mn-lt"/>
              </a:rPr>
              <a:t>Often considered a “directing party” who is a fiduciary with associated liability, subject to modification by terms of the trust agreement in some states.</a:t>
            </a:r>
          </a:p>
          <a:p>
            <a:endParaRPr lang="en-US" sz="2400" dirty="0">
              <a:latin typeface="+mn-lt"/>
            </a:endParaRPr>
          </a:p>
          <a:p>
            <a:endParaRPr lang="en-US" sz="2800" dirty="0">
              <a:latin typeface="+mn-lt"/>
            </a:endParaRPr>
          </a:p>
        </p:txBody>
      </p:sp>
      <p:pic>
        <p:nvPicPr>
          <p:cNvPr id="9" name="Picture 8">
            <a:extLst>
              <a:ext uri="{FF2B5EF4-FFF2-40B4-BE49-F238E27FC236}">
                <a16:creationId xmlns:a16="http://schemas.microsoft.com/office/drawing/2014/main" id="{B8A3CC3C-D879-4E0D-8F5B-EDC997F72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0" name="Picture 9">
            <a:extLst>
              <a:ext uri="{FF2B5EF4-FFF2-40B4-BE49-F238E27FC236}">
                <a16:creationId xmlns:a16="http://schemas.microsoft.com/office/drawing/2014/main" id="{21A3D908-8410-4E04-BFF3-D832A45B0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1" name="Picture 10">
            <a:extLst>
              <a:ext uri="{FF2B5EF4-FFF2-40B4-BE49-F238E27FC236}">
                <a16:creationId xmlns:a16="http://schemas.microsoft.com/office/drawing/2014/main" id="{DBB0540C-2B7E-4623-A40B-21FF3BFACE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642326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AB5F64-E9DE-157B-62A9-93AEACA957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393F49-C5E3-F4CA-5E30-8AB15ABA81CB}"/>
              </a:ext>
            </a:extLst>
          </p:cNvPr>
          <p:cNvSpPr>
            <a:spLocks noGrp="1"/>
          </p:cNvSpPr>
          <p:nvPr>
            <p:ph type="title"/>
          </p:nvPr>
        </p:nvSpPr>
        <p:spPr>
          <a:xfrm>
            <a:off x="801624" y="737400"/>
            <a:ext cx="10588752" cy="473075"/>
          </a:xfrm>
        </p:spPr>
        <p:txBody>
          <a:bodyPr/>
          <a:lstStyle/>
          <a:p>
            <a:r>
              <a:rPr lang="en-US" sz="3200" dirty="0"/>
              <a:t>Modifications</a:t>
            </a:r>
          </a:p>
        </p:txBody>
      </p:sp>
      <p:sp>
        <p:nvSpPr>
          <p:cNvPr id="3" name="Content Placeholder 2">
            <a:extLst>
              <a:ext uri="{FF2B5EF4-FFF2-40B4-BE49-F238E27FC236}">
                <a16:creationId xmlns:a16="http://schemas.microsoft.com/office/drawing/2014/main" id="{1FED1303-879B-DE03-8CBB-F7CB160C968B}"/>
              </a:ext>
            </a:extLst>
          </p:cNvPr>
          <p:cNvSpPr>
            <a:spLocks noGrp="1"/>
          </p:cNvSpPr>
          <p:nvPr>
            <p:ph idx="1"/>
          </p:nvPr>
        </p:nvSpPr>
        <p:spPr>
          <a:xfrm>
            <a:off x="799592" y="1473643"/>
            <a:ext cx="5017008" cy="4251960"/>
          </a:xfrm>
        </p:spPr>
        <p:txBody>
          <a:bodyPr/>
          <a:lstStyle/>
          <a:p>
            <a:pPr>
              <a:lnSpc>
                <a:spcPct val="100000"/>
              </a:lnSpc>
            </a:pPr>
            <a:r>
              <a:rPr lang="en-US" sz="2200" dirty="0">
                <a:solidFill>
                  <a:schemeClr val="accent1"/>
                </a:solidFill>
                <a:latin typeface="+mn-lt"/>
                <a:cs typeface="Times" panose="02020603050405020304" pitchFamily="18" charset="0"/>
              </a:rPr>
              <a:t>Delaware -- 12 Del. C. § 3342 </a:t>
            </a:r>
          </a:p>
          <a:p>
            <a:pPr>
              <a:lnSpc>
                <a:spcPct val="100000"/>
              </a:lnSpc>
              <a:spcBef>
                <a:spcPts val="0"/>
              </a:spcBef>
              <a:spcAft>
                <a:spcPts val="0"/>
              </a:spcAft>
            </a:pPr>
            <a:r>
              <a:rPr lang="en-US" sz="1900" dirty="0">
                <a:latin typeface="+mn-lt"/>
              </a:rPr>
              <a:t>Unless the governing instrument expressly provides otherwise, an irrevocable trust may be modified by the addition of a new provision or the modification of any existing provision—so long as such provision could have been included in the governing instrument of a trust were such trust created upon the date of the modification—by written consent or written nonobjection of all of the trust’s trustors, all then serving fiduciaries and all beneficiaries having an interest in the trust, regardless of whether the modification may violate a material purpose of the trust.</a:t>
            </a:r>
          </a:p>
          <a:p>
            <a:pPr marL="457200" indent="-457200">
              <a:lnSpc>
                <a:spcPct val="100000"/>
              </a:lnSpc>
              <a:spcBef>
                <a:spcPts val="0"/>
              </a:spcBef>
              <a:spcAft>
                <a:spcPts val="0"/>
              </a:spcAft>
              <a:buFont typeface="Arial" panose="020B0604020202020204" pitchFamily="34" charset="0"/>
              <a:buChar char="•"/>
            </a:pPr>
            <a:endParaRPr lang="en-US" sz="2800" dirty="0">
              <a:latin typeface="+mn-lt"/>
            </a:endParaRPr>
          </a:p>
          <a:p>
            <a:endParaRPr lang="en-US" sz="2400" dirty="0">
              <a:latin typeface="+mn-lt"/>
            </a:endParaRPr>
          </a:p>
        </p:txBody>
      </p:sp>
      <p:sp>
        <p:nvSpPr>
          <p:cNvPr id="4" name="Footer Placeholder 3">
            <a:extLst>
              <a:ext uri="{FF2B5EF4-FFF2-40B4-BE49-F238E27FC236}">
                <a16:creationId xmlns:a16="http://schemas.microsoft.com/office/drawing/2014/main" id="{3B5D2024-2A9D-5517-4339-B176776039CA}"/>
              </a:ext>
            </a:extLst>
          </p:cNvPr>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a:extLst>
              <a:ext uri="{FF2B5EF4-FFF2-40B4-BE49-F238E27FC236}">
                <a16:creationId xmlns:a16="http://schemas.microsoft.com/office/drawing/2014/main" id="{7B3E791D-B478-0805-D8BD-E61DF92B1F36}"/>
              </a:ext>
            </a:extLst>
          </p:cNvPr>
          <p:cNvSpPr>
            <a:spLocks noGrp="1"/>
          </p:cNvSpPr>
          <p:nvPr>
            <p:ph type="sldNum" sz="quarter" idx="12"/>
          </p:nvPr>
        </p:nvSpPr>
        <p:spPr/>
        <p:txBody>
          <a:bodyPr/>
          <a:lstStyle/>
          <a:p>
            <a:fld id="{6D268EC6-F668-460A-907C-E9180B3BA416}" type="slidenum">
              <a:rPr lang="en-GB" smtClean="0"/>
              <a:pPr/>
              <a:t>36</a:t>
            </a:fld>
            <a:endParaRPr lang="en-GB"/>
          </a:p>
        </p:txBody>
      </p:sp>
      <p:sp>
        <p:nvSpPr>
          <p:cNvPr id="6" name="Content Placeholder 5">
            <a:extLst>
              <a:ext uri="{FF2B5EF4-FFF2-40B4-BE49-F238E27FC236}">
                <a16:creationId xmlns:a16="http://schemas.microsoft.com/office/drawing/2014/main" id="{04CDB7AE-5767-842A-70D0-B64DBA6B6B54}"/>
              </a:ext>
            </a:extLst>
          </p:cNvPr>
          <p:cNvSpPr>
            <a:spLocks noGrp="1"/>
          </p:cNvSpPr>
          <p:nvPr>
            <p:ph idx="13"/>
          </p:nvPr>
        </p:nvSpPr>
        <p:spPr>
          <a:xfrm>
            <a:off x="6297168" y="1473643"/>
            <a:ext cx="5093208" cy="4251960"/>
          </a:xfrm>
        </p:spPr>
        <p:txBody>
          <a:bodyPr/>
          <a:lstStyle/>
          <a:p>
            <a:r>
              <a:rPr lang="en-US" sz="2200" dirty="0">
                <a:solidFill>
                  <a:schemeClr val="accent1"/>
                </a:solidFill>
                <a:latin typeface="+mn-lt"/>
                <a:cs typeface="Times" panose="02020603050405020304" pitchFamily="18" charset="0"/>
              </a:rPr>
              <a:t>UTC Modifications</a:t>
            </a:r>
          </a:p>
          <a:p>
            <a:pPr marL="342900" indent="-342900">
              <a:buFont typeface="Arial" panose="020B0604020202020204" pitchFamily="34" charset="0"/>
              <a:buChar char="•"/>
            </a:pPr>
            <a:r>
              <a:rPr lang="en-US" sz="1900" dirty="0">
                <a:latin typeface="+mn-lt"/>
              </a:rPr>
              <a:t>§ 410 Modification or Termination of Trust; Proceedings for Approval or Disapproval</a:t>
            </a:r>
          </a:p>
          <a:p>
            <a:pPr marL="342900" indent="-342900">
              <a:buFont typeface="Arial" panose="020B0604020202020204" pitchFamily="34" charset="0"/>
              <a:buChar char="•"/>
            </a:pPr>
            <a:r>
              <a:rPr lang="en-US" sz="1900" dirty="0">
                <a:latin typeface="+mn-lt"/>
              </a:rPr>
              <a:t>§ 411 Modification or Termination of Non-Charitable Irrevocable Trust by Consent</a:t>
            </a:r>
          </a:p>
          <a:p>
            <a:pPr marL="457200" indent="-457200">
              <a:spcBef>
                <a:spcPts val="0"/>
              </a:spcBef>
              <a:spcAft>
                <a:spcPts val="0"/>
              </a:spcAft>
              <a:buFont typeface="Arial" panose="020B0604020202020204" pitchFamily="34" charset="0"/>
              <a:buChar char="•"/>
            </a:pPr>
            <a:r>
              <a:rPr lang="en-US" sz="1900" dirty="0">
                <a:latin typeface="+mn-lt"/>
              </a:rPr>
              <a:t>§ 412 Modification or Termination Because of Unanticipated Circumstances or Inability to Administer Trust Effectively</a:t>
            </a:r>
          </a:p>
          <a:p>
            <a:pPr marL="457200" indent="-457200">
              <a:spcBef>
                <a:spcPts val="0"/>
              </a:spcBef>
              <a:spcAft>
                <a:spcPts val="0"/>
              </a:spcAft>
              <a:buFont typeface="Arial" panose="020B0604020202020204" pitchFamily="34" charset="0"/>
              <a:buChar char="•"/>
            </a:pPr>
            <a:endParaRPr lang="en-US" sz="1900" dirty="0">
              <a:latin typeface="+mn-lt"/>
            </a:endParaRPr>
          </a:p>
          <a:p>
            <a:pPr marL="457200" indent="-457200">
              <a:spcBef>
                <a:spcPts val="0"/>
              </a:spcBef>
              <a:spcAft>
                <a:spcPts val="0"/>
              </a:spcAft>
              <a:buFont typeface="Arial" panose="020B0604020202020204" pitchFamily="34" charset="0"/>
              <a:buChar char="•"/>
            </a:pPr>
            <a:r>
              <a:rPr lang="en-US" sz="1900" dirty="0">
                <a:latin typeface="+mn-lt"/>
              </a:rPr>
              <a:t>§ 413 Cy Pres</a:t>
            </a:r>
          </a:p>
        </p:txBody>
      </p:sp>
      <p:pic>
        <p:nvPicPr>
          <p:cNvPr id="9" name="Picture 8">
            <a:extLst>
              <a:ext uri="{FF2B5EF4-FFF2-40B4-BE49-F238E27FC236}">
                <a16:creationId xmlns:a16="http://schemas.microsoft.com/office/drawing/2014/main" id="{EF123012-0C02-4AA8-980A-B5974BF17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0" name="Picture 9">
            <a:extLst>
              <a:ext uri="{FF2B5EF4-FFF2-40B4-BE49-F238E27FC236}">
                <a16:creationId xmlns:a16="http://schemas.microsoft.com/office/drawing/2014/main" id="{4DD3D9F9-A568-4633-88B2-2E8DE65F3C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1" name="Picture 10">
            <a:extLst>
              <a:ext uri="{FF2B5EF4-FFF2-40B4-BE49-F238E27FC236}">
                <a16:creationId xmlns:a16="http://schemas.microsoft.com/office/drawing/2014/main" id="{26816B48-D131-45EB-A65D-3D35B74C6D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924319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9E22-3743-30EC-6638-9964BE75B0C6}"/>
              </a:ext>
            </a:extLst>
          </p:cNvPr>
          <p:cNvSpPr>
            <a:spLocks noGrp="1"/>
          </p:cNvSpPr>
          <p:nvPr>
            <p:ph type="title"/>
          </p:nvPr>
        </p:nvSpPr>
        <p:spPr>
          <a:xfrm>
            <a:off x="801624" y="737400"/>
            <a:ext cx="10588752" cy="473075"/>
          </a:xfrm>
        </p:spPr>
        <p:txBody>
          <a:bodyPr/>
          <a:lstStyle/>
          <a:p>
            <a:r>
              <a:rPr lang="en-US" sz="3200" dirty="0"/>
              <a:t>Modifications (cont’d)</a:t>
            </a:r>
          </a:p>
        </p:txBody>
      </p:sp>
      <p:sp>
        <p:nvSpPr>
          <p:cNvPr id="3" name="Content Placeholder 2">
            <a:extLst>
              <a:ext uri="{FF2B5EF4-FFF2-40B4-BE49-F238E27FC236}">
                <a16:creationId xmlns:a16="http://schemas.microsoft.com/office/drawing/2014/main" id="{1235EA5F-ACF6-5C93-5330-B5CA19687C97}"/>
              </a:ext>
            </a:extLst>
          </p:cNvPr>
          <p:cNvSpPr>
            <a:spLocks noGrp="1"/>
          </p:cNvSpPr>
          <p:nvPr>
            <p:ph idx="1"/>
          </p:nvPr>
        </p:nvSpPr>
        <p:spPr>
          <a:xfrm>
            <a:off x="804672" y="1581302"/>
            <a:ext cx="5006848" cy="4251960"/>
          </a:xfrm>
        </p:spPr>
        <p:txBody>
          <a:bodyPr/>
          <a:lstStyle/>
          <a:p>
            <a:pPr>
              <a:lnSpc>
                <a:spcPct val="100000"/>
              </a:lnSpc>
            </a:pPr>
            <a:r>
              <a:rPr lang="en-US" sz="2200" dirty="0">
                <a:solidFill>
                  <a:schemeClr val="accent1"/>
                </a:solidFill>
                <a:latin typeface="+mn-lt"/>
                <a:cs typeface="Times" panose="02020603050405020304" pitchFamily="18" charset="0"/>
              </a:rPr>
              <a:t>Delaware --</a:t>
            </a:r>
          </a:p>
          <a:p>
            <a:pPr marL="342900" indent="-342900">
              <a:lnSpc>
                <a:spcPct val="100000"/>
              </a:lnSpc>
              <a:spcBef>
                <a:spcPts val="0"/>
              </a:spcBef>
              <a:spcAft>
                <a:spcPts val="0"/>
              </a:spcAft>
              <a:buFont typeface="Arial" panose="020B0604020202020204" pitchFamily="34" charset="0"/>
              <a:buChar char="•"/>
            </a:pPr>
            <a:r>
              <a:rPr lang="en-US" sz="1900" dirty="0">
                <a:latin typeface="+mn-lt"/>
              </a:rPr>
              <a:t>§ 3325 Combinations and Divisions</a:t>
            </a:r>
          </a:p>
          <a:p>
            <a:pPr>
              <a:lnSpc>
                <a:spcPct val="100000"/>
              </a:lnSpc>
              <a:spcBef>
                <a:spcPts val="0"/>
              </a:spcBef>
              <a:spcAft>
                <a:spcPts val="0"/>
              </a:spcAft>
            </a:pPr>
            <a:endParaRPr lang="en-US" sz="1900" dirty="0">
              <a:latin typeface="+mn-lt"/>
            </a:endParaRPr>
          </a:p>
          <a:p>
            <a:pPr marL="342900" indent="-342900">
              <a:lnSpc>
                <a:spcPct val="100000"/>
              </a:lnSpc>
              <a:spcBef>
                <a:spcPts val="0"/>
              </a:spcBef>
              <a:spcAft>
                <a:spcPts val="0"/>
              </a:spcAft>
              <a:buFont typeface="Arial" panose="020B0604020202020204" pitchFamily="34" charset="0"/>
              <a:buChar char="•"/>
            </a:pPr>
            <a:r>
              <a:rPr lang="en-US" sz="1900" dirty="0">
                <a:latin typeface="+mn-lt"/>
              </a:rPr>
              <a:t>Judicial Reformation</a:t>
            </a:r>
          </a:p>
          <a:p>
            <a:pPr marL="457200" indent="-457200">
              <a:lnSpc>
                <a:spcPct val="100000"/>
              </a:lnSpc>
              <a:spcBef>
                <a:spcPts val="0"/>
              </a:spcBef>
              <a:spcAft>
                <a:spcPts val="0"/>
              </a:spcAft>
              <a:buFont typeface="Arial" panose="020B0604020202020204" pitchFamily="34" charset="0"/>
              <a:buChar char="•"/>
            </a:pPr>
            <a:endParaRPr lang="en-US" sz="2800" dirty="0">
              <a:latin typeface="+mn-lt"/>
            </a:endParaRPr>
          </a:p>
          <a:p>
            <a:endParaRPr lang="en-US" sz="2400" dirty="0">
              <a:latin typeface="+mn-lt"/>
            </a:endParaRPr>
          </a:p>
        </p:txBody>
      </p:sp>
      <p:sp>
        <p:nvSpPr>
          <p:cNvPr id="4" name="Footer Placeholder 3">
            <a:extLst>
              <a:ext uri="{FF2B5EF4-FFF2-40B4-BE49-F238E27FC236}">
                <a16:creationId xmlns:a16="http://schemas.microsoft.com/office/drawing/2014/main" id="{92A96177-0083-5822-29EA-BF5C916417F4}"/>
              </a:ext>
            </a:extLst>
          </p:cNvPr>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a:extLst>
              <a:ext uri="{FF2B5EF4-FFF2-40B4-BE49-F238E27FC236}">
                <a16:creationId xmlns:a16="http://schemas.microsoft.com/office/drawing/2014/main" id="{ABE457E6-B584-6C73-D499-561EEF085A1F}"/>
              </a:ext>
            </a:extLst>
          </p:cNvPr>
          <p:cNvSpPr>
            <a:spLocks noGrp="1"/>
          </p:cNvSpPr>
          <p:nvPr>
            <p:ph type="sldNum" sz="quarter" idx="12"/>
          </p:nvPr>
        </p:nvSpPr>
        <p:spPr/>
        <p:txBody>
          <a:bodyPr/>
          <a:lstStyle/>
          <a:p>
            <a:fld id="{6D268EC6-F668-460A-907C-E9180B3BA416}" type="slidenum">
              <a:rPr lang="en-GB" smtClean="0"/>
              <a:pPr/>
              <a:t>37</a:t>
            </a:fld>
            <a:endParaRPr lang="en-GB"/>
          </a:p>
        </p:txBody>
      </p:sp>
      <p:sp>
        <p:nvSpPr>
          <p:cNvPr id="6" name="Content Placeholder 5">
            <a:extLst>
              <a:ext uri="{FF2B5EF4-FFF2-40B4-BE49-F238E27FC236}">
                <a16:creationId xmlns:a16="http://schemas.microsoft.com/office/drawing/2014/main" id="{BE0D801D-054A-7123-709F-DA8F98E3CA46}"/>
              </a:ext>
            </a:extLst>
          </p:cNvPr>
          <p:cNvSpPr>
            <a:spLocks noGrp="1"/>
          </p:cNvSpPr>
          <p:nvPr>
            <p:ph idx="13"/>
          </p:nvPr>
        </p:nvSpPr>
        <p:spPr>
          <a:xfrm>
            <a:off x="6299200" y="1581302"/>
            <a:ext cx="5093208" cy="4251960"/>
          </a:xfrm>
        </p:spPr>
        <p:txBody>
          <a:bodyPr/>
          <a:lstStyle/>
          <a:p>
            <a:r>
              <a:rPr lang="en-US" sz="2200" dirty="0">
                <a:solidFill>
                  <a:schemeClr val="accent1"/>
                </a:solidFill>
                <a:latin typeface="+mn-lt"/>
                <a:cs typeface="Times" panose="02020603050405020304" pitchFamily="18" charset="0"/>
              </a:rPr>
              <a:t>UTC Modifications</a:t>
            </a:r>
          </a:p>
          <a:p>
            <a:pPr marL="457200" indent="-457200">
              <a:spcBef>
                <a:spcPts val="0"/>
              </a:spcBef>
              <a:spcAft>
                <a:spcPts val="0"/>
              </a:spcAft>
              <a:buFont typeface="Arial" panose="020B0604020202020204" pitchFamily="34" charset="0"/>
              <a:buChar char="•"/>
            </a:pPr>
            <a:r>
              <a:rPr lang="en-US" sz="1900" dirty="0">
                <a:latin typeface="+mn-lt"/>
              </a:rPr>
              <a:t>§ 414 Modification or Termination of Uneconomic Trust</a:t>
            </a:r>
          </a:p>
          <a:p>
            <a:pPr>
              <a:spcBef>
                <a:spcPts val="0"/>
              </a:spcBef>
              <a:spcAft>
                <a:spcPts val="0"/>
              </a:spcAft>
            </a:pPr>
            <a:endParaRPr lang="en-US" sz="1900" dirty="0">
              <a:latin typeface="+mn-lt"/>
            </a:endParaRPr>
          </a:p>
          <a:p>
            <a:pPr marL="457200" indent="-457200">
              <a:spcBef>
                <a:spcPts val="0"/>
              </a:spcBef>
              <a:spcAft>
                <a:spcPts val="0"/>
              </a:spcAft>
              <a:buFont typeface="Arial" panose="020B0604020202020204" pitchFamily="34" charset="0"/>
              <a:buChar char="•"/>
            </a:pPr>
            <a:r>
              <a:rPr lang="en-US" sz="1900" dirty="0">
                <a:latin typeface="+mn-lt"/>
              </a:rPr>
              <a:t>§ 415 Modification to Correct Mistake</a:t>
            </a:r>
          </a:p>
          <a:p>
            <a:pPr>
              <a:spcBef>
                <a:spcPts val="0"/>
              </a:spcBef>
              <a:spcAft>
                <a:spcPts val="0"/>
              </a:spcAft>
            </a:pPr>
            <a:endParaRPr lang="en-US" sz="1900" dirty="0">
              <a:latin typeface="+mn-lt"/>
            </a:endParaRPr>
          </a:p>
          <a:p>
            <a:pPr marL="457200" indent="-457200">
              <a:spcBef>
                <a:spcPts val="0"/>
              </a:spcBef>
              <a:spcAft>
                <a:spcPts val="0"/>
              </a:spcAft>
              <a:buFont typeface="Arial" panose="020B0604020202020204" pitchFamily="34" charset="0"/>
              <a:buChar char="•"/>
            </a:pPr>
            <a:r>
              <a:rPr lang="en-US" sz="1900" dirty="0">
                <a:latin typeface="+mn-lt"/>
              </a:rPr>
              <a:t>§ 416 Modification to Achieve Settlor’s Tax Objectives</a:t>
            </a:r>
          </a:p>
          <a:p>
            <a:pPr>
              <a:spcBef>
                <a:spcPts val="0"/>
              </a:spcBef>
              <a:spcAft>
                <a:spcPts val="0"/>
              </a:spcAft>
            </a:pPr>
            <a:endParaRPr lang="en-US" sz="1900" dirty="0">
              <a:latin typeface="+mn-lt"/>
            </a:endParaRPr>
          </a:p>
          <a:p>
            <a:pPr marL="457200" indent="-457200">
              <a:spcBef>
                <a:spcPts val="0"/>
              </a:spcBef>
              <a:spcAft>
                <a:spcPts val="0"/>
              </a:spcAft>
              <a:buFont typeface="Arial" panose="020B0604020202020204" pitchFamily="34" charset="0"/>
              <a:buChar char="•"/>
            </a:pPr>
            <a:r>
              <a:rPr lang="en-US" sz="1900" dirty="0">
                <a:latin typeface="+mn-lt"/>
              </a:rPr>
              <a:t>§ 417 Combination and Division of Trusts</a:t>
            </a:r>
          </a:p>
          <a:p>
            <a:pPr marL="457200" indent="-457200">
              <a:spcBef>
                <a:spcPts val="0"/>
              </a:spcBef>
              <a:spcAft>
                <a:spcPts val="0"/>
              </a:spcAft>
              <a:buFont typeface="Arial" panose="020B0604020202020204" pitchFamily="34" charset="0"/>
              <a:buChar char="•"/>
            </a:pPr>
            <a:endParaRPr lang="en-US" sz="2800" dirty="0">
              <a:latin typeface="+mn-lt"/>
            </a:endParaRPr>
          </a:p>
        </p:txBody>
      </p:sp>
      <p:pic>
        <p:nvPicPr>
          <p:cNvPr id="9" name="Picture 8">
            <a:extLst>
              <a:ext uri="{FF2B5EF4-FFF2-40B4-BE49-F238E27FC236}">
                <a16:creationId xmlns:a16="http://schemas.microsoft.com/office/drawing/2014/main" id="{A8FBDBAE-5D4B-49BB-93AD-3FABBCB2E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0" name="Picture 9">
            <a:extLst>
              <a:ext uri="{FF2B5EF4-FFF2-40B4-BE49-F238E27FC236}">
                <a16:creationId xmlns:a16="http://schemas.microsoft.com/office/drawing/2014/main" id="{77215054-D4A2-4D6D-8C5D-5E786B938D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1" name="Picture 10">
            <a:extLst>
              <a:ext uri="{FF2B5EF4-FFF2-40B4-BE49-F238E27FC236}">
                <a16:creationId xmlns:a16="http://schemas.microsoft.com/office/drawing/2014/main" id="{4D883F9B-5AB8-4D77-A108-B06564EE1D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78316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9E22-3743-30EC-6638-9964BE75B0C6}"/>
              </a:ext>
            </a:extLst>
          </p:cNvPr>
          <p:cNvSpPr>
            <a:spLocks noGrp="1"/>
          </p:cNvSpPr>
          <p:nvPr>
            <p:ph type="title"/>
          </p:nvPr>
        </p:nvSpPr>
        <p:spPr>
          <a:xfrm>
            <a:off x="801624" y="737400"/>
            <a:ext cx="10588752" cy="473075"/>
          </a:xfrm>
        </p:spPr>
        <p:txBody>
          <a:bodyPr/>
          <a:lstStyle/>
          <a:p>
            <a:r>
              <a:rPr lang="en-US" sz="3200" dirty="0"/>
              <a:t>Non-Judicial Settlement Agreement</a:t>
            </a:r>
          </a:p>
        </p:txBody>
      </p:sp>
      <p:sp>
        <p:nvSpPr>
          <p:cNvPr id="3" name="Content Placeholder 2">
            <a:extLst>
              <a:ext uri="{FF2B5EF4-FFF2-40B4-BE49-F238E27FC236}">
                <a16:creationId xmlns:a16="http://schemas.microsoft.com/office/drawing/2014/main" id="{1235EA5F-ACF6-5C93-5330-B5CA19687C97}"/>
              </a:ext>
            </a:extLst>
          </p:cNvPr>
          <p:cNvSpPr>
            <a:spLocks noGrp="1"/>
          </p:cNvSpPr>
          <p:nvPr>
            <p:ph idx="1"/>
          </p:nvPr>
        </p:nvSpPr>
        <p:spPr>
          <a:xfrm>
            <a:off x="801624" y="1418783"/>
            <a:ext cx="4776321" cy="4251960"/>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200" i="0" u="none" strike="noStrike" kern="1200" cap="none" spc="-40" normalizeH="0" baseline="0" noProof="0" dirty="0">
                <a:ln>
                  <a:noFill/>
                </a:ln>
                <a:solidFill>
                  <a:schemeClr val="accent1"/>
                </a:solidFill>
                <a:effectLst/>
                <a:uLnTx/>
                <a:uFillTx/>
                <a:latin typeface="+mn-lt"/>
                <a:cs typeface="Times" panose="02020603050405020304" pitchFamily="18" charset="0"/>
              </a:rPr>
              <a:t>Delaware -- 12 Del. C. § 3338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40" normalizeH="0" baseline="0" noProof="0" dirty="0">
              <a:ln>
                <a:noFill/>
              </a:ln>
              <a:solidFill>
                <a:prstClr val="black"/>
              </a:solidFill>
              <a:effectLst/>
              <a:uLnTx/>
              <a:uFillTx/>
              <a:latin typeface="+mn-lt"/>
              <a:ea typeface="+mn-ea"/>
              <a:cs typeface="Time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40" normalizeH="0" baseline="0" noProof="0" dirty="0">
                <a:ln>
                  <a:noFill/>
                </a:ln>
                <a:solidFill>
                  <a:prstClr val="black"/>
                </a:solidFill>
                <a:effectLst/>
                <a:uLnTx/>
                <a:uFillTx/>
                <a:latin typeface="+mn-lt"/>
                <a:ea typeface="+mn-ea"/>
                <a:cs typeface="Times"/>
              </a:rPr>
              <a:t>Interested persons may enter into a binding nonjudicial settlement agreement with respect to any matter involving a trust.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mn-lt"/>
              </a:rPr>
              <a:t>If a trustor is not a party, may not violate a material purpose of the trust.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mn-lt"/>
              </a:rPr>
              <a:t>Non-exhaustive list includes interpretation or construction of the terms of the trust; the approval of a trustee’s report or accounting; the direction to a trustee to refrain from performing a particular act or the grant to a trustee of any necessary or desirable power; the resignation, removal, or appointment of a trustee and the determination of a trustee’s compensation; the transfer of a trust’s principal place of administration; and the liability of a trustee for an action relating to the trust.</a:t>
            </a:r>
            <a:endParaRPr lang="en-US" sz="1600" dirty="0">
              <a:latin typeface="+mn-lt"/>
            </a:endParaRPr>
          </a:p>
          <a:p>
            <a:endParaRPr lang="en-US" sz="2400" dirty="0">
              <a:latin typeface="+mn-lt"/>
            </a:endParaRPr>
          </a:p>
        </p:txBody>
      </p:sp>
      <p:sp>
        <p:nvSpPr>
          <p:cNvPr id="4" name="Footer Placeholder 3">
            <a:extLst>
              <a:ext uri="{FF2B5EF4-FFF2-40B4-BE49-F238E27FC236}">
                <a16:creationId xmlns:a16="http://schemas.microsoft.com/office/drawing/2014/main" id="{92A96177-0083-5822-29EA-BF5C916417F4}"/>
              </a:ext>
            </a:extLst>
          </p:cNvPr>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a:extLst>
              <a:ext uri="{FF2B5EF4-FFF2-40B4-BE49-F238E27FC236}">
                <a16:creationId xmlns:a16="http://schemas.microsoft.com/office/drawing/2014/main" id="{ABE457E6-B584-6C73-D499-561EEF085A1F}"/>
              </a:ext>
            </a:extLst>
          </p:cNvPr>
          <p:cNvSpPr>
            <a:spLocks noGrp="1"/>
          </p:cNvSpPr>
          <p:nvPr>
            <p:ph type="sldNum" sz="quarter" idx="12"/>
          </p:nvPr>
        </p:nvSpPr>
        <p:spPr/>
        <p:txBody>
          <a:bodyPr/>
          <a:lstStyle/>
          <a:p>
            <a:fld id="{6D268EC6-F668-460A-907C-E9180B3BA416}" type="slidenum">
              <a:rPr lang="en-GB" smtClean="0"/>
              <a:pPr/>
              <a:t>38</a:t>
            </a:fld>
            <a:endParaRPr lang="en-GB"/>
          </a:p>
        </p:txBody>
      </p:sp>
      <p:sp>
        <p:nvSpPr>
          <p:cNvPr id="6" name="Content Placeholder 5">
            <a:extLst>
              <a:ext uri="{FF2B5EF4-FFF2-40B4-BE49-F238E27FC236}">
                <a16:creationId xmlns:a16="http://schemas.microsoft.com/office/drawing/2014/main" id="{BE0D801D-054A-7123-709F-DA8F98E3CA46}"/>
              </a:ext>
            </a:extLst>
          </p:cNvPr>
          <p:cNvSpPr>
            <a:spLocks noGrp="1"/>
          </p:cNvSpPr>
          <p:nvPr>
            <p:ph idx="13"/>
          </p:nvPr>
        </p:nvSpPr>
        <p:spPr>
          <a:xfrm>
            <a:off x="6308166" y="1418783"/>
            <a:ext cx="5283200" cy="4251960"/>
          </a:xfrm>
        </p:spPr>
        <p:txBody>
          <a:bodyPr/>
          <a:lstStyle/>
          <a:p>
            <a:r>
              <a:rPr lang="en-US" sz="2200" dirty="0">
                <a:solidFill>
                  <a:schemeClr val="accent1"/>
                </a:solidFill>
                <a:latin typeface="+mn-lt"/>
                <a:cs typeface="Times" panose="02020603050405020304" pitchFamily="18" charset="0"/>
              </a:rPr>
              <a:t>UTC § 111 Non-judicial Settlement Agreements</a:t>
            </a:r>
          </a:p>
          <a:p>
            <a:pPr marL="457200" indent="-457200">
              <a:spcBef>
                <a:spcPts val="0"/>
              </a:spcBef>
              <a:spcAft>
                <a:spcPts val="0"/>
              </a:spcAft>
              <a:buFont typeface="Arial" panose="020B0604020202020204" pitchFamily="34" charset="0"/>
              <a:buChar char="•"/>
            </a:pPr>
            <a:r>
              <a:rPr lang="en-US" sz="1600" dirty="0">
                <a:latin typeface="+mn-lt"/>
              </a:rPr>
              <a:t>“Interested persons” may enter into a binding nonjudicial settlement agreement with respect to any matter involving a trust provided the agreement does not alter a “material purpose” of the trust and could be properly approved by a court.</a:t>
            </a:r>
          </a:p>
          <a:p>
            <a:pPr>
              <a:spcBef>
                <a:spcPts val="0"/>
              </a:spcBef>
              <a:spcAft>
                <a:spcPts val="0"/>
              </a:spcAft>
            </a:pPr>
            <a:endParaRPr lang="en-US" sz="1600" dirty="0">
              <a:latin typeface="+mn-lt"/>
            </a:endParaRPr>
          </a:p>
          <a:p>
            <a:pPr marL="457200" indent="-457200">
              <a:spcBef>
                <a:spcPts val="0"/>
              </a:spcBef>
              <a:spcAft>
                <a:spcPts val="0"/>
              </a:spcAft>
              <a:buFont typeface="Arial" panose="020B0604020202020204" pitchFamily="34" charset="0"/>
              <a:buChar char="•"/>
            </a:pPr>
            <a:r>
              <a:rPr lang="en-US" sz="1600" dirty="0">
                <a:latin typeface="+mn-lt"/>
              </a:rPr>
              <a:t>An interested person is a person whose consent would be required to achieve a binding settlement approved by a court</a:t>
            </a:r>
            <a:r>
              <a:rPr lang="en-US" sz="2000" dirty="0">
                <a:latin typeface="+mn-lt"/>
              </a:rPr>
              <a:t>.</a:t>
            </a:r>
          </a:p>
          <a:p>
            <a:pPr>
              <a:spcBef>
                <a:spcPts val="0"/>
              </a:spcBef>
              <a:spcAft>
                <a:spcPts val="0"/>
              </a:spcAft>
            </a:pPr>
            <a:endParaRPr lang="en-US" sz="2800" dirty="0">
              <a:latin typeface="+mn-lt"/>
            </a:endParaRPr>
          </a:p>
        </p:txBody>
      </p:sp>
      <p:pic>
        <p:nvPicPr>
          <p:cNvPr id="9" name="Picture 8">
            <a:extLst>
              <a:ext uri="{FF2B5EF4-FFF2-40B4-BE49-F238E27FC236}">
                <a16:creationId xmlns:a16="http://schemas.microsoft.com/office/drawing/2014/main" id="{2EAB2616-AB5D-4C2B-8D77-48A92F319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0" name="Picture 9">
            <a:extLst>
              <a:ext uri="{FF2B5EF4-FFF2-40B4-BE49-F238E27FC236}">
                <a16:creationId xmlns:a16="http://schemas.microsoft.com/office/drawing/2014/main" id="{1B15D8BA-61B0-443E-B9EF-05904D696C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1" name="Picture 10">
            <a:extLst>
              <a:ext uri="{FF2B5EF4-FFF2-40B4-BE49-F238E27FC236}">
                <a16:creationId xmlns:a16="http://schemas.microsoft.com/office/drawing/2014/main" id="{2A2B9513-A07F-4533-9B0A-770E1F3D8B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2440623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9E22-3743-30EC-6638-9964BE75B0C6}"/>
              </a:ext>
            </a:extLst>
          </p:cNvPr>
          <p:cNvSpPr>
            <a:spLocks noGrp="1"/>
          </p:cNvSpPr>
          <p:nvPr>
            <p:ph type="title"/>
          </p:nvPr>
        </p:nvSpPr>
        <p:spPr>
          <a:xfrm>
            <a:off x="801624" y="737400"/>
            <a:ext cx="10588752" cy="473075"/>
          </a:xfrm>
        </p:spPr>
        <p:txBody>
          <a:bodyPr/>
          <a:lstStyle/>
          <a:p>
            <a:r>
              <a:rPr lang="en-US" sz="3200" dirty="0"/>
              <a:t>Decantings</a:t>
            </a:r>
          </a:p>
        </p:txBody>
      </p:sp>
      <p:sp>
        <p:nvSpPr>
          <p:cNvPr id="3" name="Content Placeholder 2">
            <a:extLst>
              <a:ext uri="{FF2B5EF4-FFF2-40B4-BE49-F238E27FC236}">
                <a16:creationId xmlns:a16="http://schemas.microsoft.com/office/drawing/2014/main" id="{1235EA5F-ACF6-5C93-5330-B5CA19687C97}"/>
              </a:ext>
            </a:extLst>
          </p:cNvPr>
          <p:cNvSpPr>
            <a:spLocks noGrp="1"/>
          </p:cNvSpPr>
          <p:nvPr>
            <p:ph idx="1"/>
          </p:nvPr>
        </p:nvSpPr>
        <p:spPr>
          <a:xfrm>
            <a:off x="799593" y="1205613"/>
            <a:ext cx="5296407" cy="4251960"/>
          </a:xfrm>
        </p:spPr>
        <p:txBody>
          <a:bodyPr/>
          <a:lstStyle/>
          <a:p>
            <a:pPr>
              <a:lnSpc>
                <a:spcPct val="100000"/>
              </a:lnSpc>
              <a:spcBef>
                <a:spcPts val="0"/>
              </a:spcBef>
              <a:spcAft>
                <a:spcPts val="0"/>
              </a:spcAft>
            </a:pPr>
            <a:r>
              <a:rPr lang="en-US" sz="2200" dirty="0">
                <a:solidFill>
                  <a:schemeClr val="accent1"/>
                </a:solidFill>
                <a:latin typeface="+mn-lt"/>
                <a:cs typeface="Times" panose="02020603050405020304" pitchFamily="18" charset="0"/>
              </a:rPr>
              <a:t>Delaware -- 12 Del. C. § 3528 </a:t>
            </a:r>
          </a:p>
          <a:p>
            <a:pPr>
              <a:lnSpc>
                <a:spcPct val="100000"/>
              </a:lnSpc>
              <a:spcBef>
                <a:spcPts val="0"/>
              </a:spcBef>
              <a:spcAft>
                <a:spcPts val="0"/>
              </a:spcAft>
            </a:pPr>
            <a:endParaRPr lang="en-US" sz="1600" dirty="0">
              <a:latin typeface="+mn-lt"/>
            </a:endParaRPr>
          </a:p>
          <a:p>
            <a:pPr marL="285750" indent="-285750">
              <a:lnSpc>
                <a:spcPct val="100000"/>
              </a:lnSpc>
              <a:spcBef>
                <a:spcPts val="0"/>
              </a:spcBef>
              <a:spcAft>
                <a:spcPts val="0"/>
              </a:spcAft>
              <a:buFont typeface="Arial" panose="020B0604020202020204" pitchFamily="34" charset="0"/>
              <a:buChar char="•"/>
            </a:pPr>
            <a:r>
              <a:rPr lang="en-US" sz="1600" dirty="0">
                <a:latin typeface="+mn-lt"/>
              </a:rPr>
              <a:t>A trustee who has authority to invade the principal or income or both of a trust (the “first trust”) to make distributions to, or for the benefit of, 1 or more proper objects of the exercise of the power, may instead exercise such authority by appointing all or part of such principal or income or both as is subject to the power in favor of a trustee of a second trust, which may be a separate trust or the first trust as modified after appointment.</a:t>
            </a:r>
          </a:p>
          <a:p>
            <a:pPr marL="285750" indent="-285750">
              <a:lnSpc>
                <a:spcPct val="100000"/>
              </a:lnSpc>
              <a:spcBef>
                <a:spcPts val="0"/>
              </a:spcBef>
              <a:spcAft>
                <a:spcPts val="0"/>
              </a:spcAft>
              <a:buFont typeface="Arial" panose="020B0604020202020204" pitchFamily="34" charset="0"/>
              <a:buChar char="•"/>
            </a:pPr>
            <a:r>
              <a:rPr lang="en-US" sz="1600" dirty="0">
                <a:latin typeface="+mn-lt"/>
              </a:rPr>
              <a:t>The second trust may have only beneficiaries who are proper objects of the exercise of the power.</a:t>
            </a:r>
          </a:p>
          <a:p>
            <a:pPr marL="285750" indent="-285750">
              <a:lnSpc>
                <a:spcPct val="100000"/>
              </a:lnSpc>
              <a:spcBef>
                <a:spcPts val="0"/>
              </a:spcBef>
              <a:spcAft>
                <a:spcPts val="0"/>
              </a:spcAft>
              <a:buFont typeface="Arial" panose="020B0604020202020204" pitchFamily="34" charset="0"/>
              <a:buChar char="•"/>
            </a:pPr>
            <a:r>
              <a:rPr lang="en-US" sz="1600" dirty="0">
                <a:latin typeface="+mn-lt"/>
              </a:rPr>
              <a:t>The exercise of a trustee’s authority shall in all respects comply with any standard that limits the trustee’s authority to make distributions from the first trust but may be exercised whether or not the trustee would have been permitted to exercise the power to make a current outright distribution of all of the trust assets in compliance with any such standard.</a:t>
            </a:r>
          </a:p>
          <a:p>
            <a:pPr marL="457200" indent="-457200">
              <a:lnSpc>
                <a:spcPct val="100000"/>
              </a:lnSpc>
              <a:spcBef>
                <a:spcPts val="0"/>
              </a:spcBef>
              <a:spcAft>
                <a:spcPts val="0"/>
              </a:spcAft>
              <a:buFont typeface="Arial" panose="020B0604020202020204" pitchFamily="34" charset="0"/>
              <a:buChar char="•"/>
            </a:pPr>
            <a:endParaRPr lang="en-US" sz="2400" dirty="0">
              <a:latin typeface="+mn-lt"/>
            </a:endParaRPr>
          </a:p>
          <a:p>
            <a:pPr marL="457200" indent="-457200">
              <a:lnSpc>
                <a:spcPct val="100000"/>
              </a:lnSpc>
              <a:spcBef>
                <a:spcPts val="0"/>
              </a:spcBef>
              <a:spcAft>
                <a:spcPts val="0"/>
              </a:spcAft>
              <a:buFont typeface="Arial" panose="020B0604020202020204" pitchFamily="34" charset="0"/>
              <a:buChar char="•"/>
            </a:pPr>
            <a:endParaRPr lang="en-US" sz="2800" dirty="0">
              <a:latin typeface="+mn-lt"/>
            </a:endParaRPr>
          </a:p>
          <a:p>
            <a:endParaRPr lang="en-US" sz="2400" dirty="0">
              <a:latin typeface="+mn-lt"/>
            </a:endParaRPr>
          </a:p>
        </p:txBody>
      </p:sp>
      <p:sp>
        <p:nvSpPr>
          <p:cNvPr id="4" name="Footer Placeholder 3">
            <a:extLst>
              <a:ext uri="{FF2B5EF4-FFF2-40B4-BE49-F238E27FC236}">
                <a16:creationId xmlns:a16="http://schemas.microsoft.com/office/drawing/2014/main" id="{92A96177-0083-5822-29EA-BF5C916417F4}"/>
              </a:ext>
            </a:extLst>
          </p:cNvPr>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a:extLst>
              <a:ext uri="{FF2B5EF4-FFF2-40B4-BE49-F238E27FC236}">
                <a16:creationId xmlns:a16="http://schemas.microsoft.com/office/drawing/2014/main" id="{ABE457E6-B584-6C73-D499-561EEF085A1F}"/>
              </a:ext>
            </a:extLst>
          </p:cNvPr>
          <p:cNvSpPr>
            <a:spLocks noGrp="1"/>
          </p:cNvSpPr>
          <p:nvPr>
            <p:ph type="sldNum" sz="quarter" idx="12"/>
          </p:nvPr>
        </p:nvSpPr>
        <p:spPr/>
        <p:txBody>
          <a:bodyPr/>
          <a:lstStyle/>
          <a:p>
            <a:fld id="{6D268EC6-F668-460A-907C-E9180B3BA416}" type="slidenum">
              <a:rPr lang="en-GB" smtClean="0"/>
              <a:pPr/>
              <a:t>39</a:t>
            </a:fld>
            <a:endParaRPr lang="en-GB"/>
          </a:p>
        </p:txBody>
      </p:sp>
      <p:sp>
        <p:nvSpPr>
          <p:cNvPr id="6" name="Content Placeholder 5">
            <a:extLst>
              <a:ext uri="{FF2B5EF4-FFF2-40B4-BE49-F238E27FC236}">
                <a16:creationId xmlns:a16="http://schemas.microsoft.com/office/drawing/2014/main" id="{BE0D801D-054A-7123-709F-DA8F98E3CA46}"/>
              </a:ext>
            </a:extLst>
          </p:cNvPr>
          <p:cNvSpPr>
            <a:spLocks noGrp="1"/>
          </p:cNvSpPr>
          <p:nvPr>
            <p:ph idx="13"/>
          </p:nvPr>
        </p:nvSpPr>
        <p:spPr>
          <a:xfrm>
            <a:off x="6299201" y="1205613"/>
            <a:ext cx="5093208" cy="4251960"/>
          </a:xfrm>
        </p:spPr>
        <p:txBody>
          <a:bodyPr/>
          <a:lstStyle/>
          <a:p>
            <a:r>
              <a:rPr lang="en-US" sz="2200" dirty="0">
                <a:solidFill>
                  <a:schemeClr val="accent1"/>
                </a:solidFill>
                <a:latin typeface="+mn-lt"/>
                <a:cs typeface="Times" panose="02020603050405020304" pitchFamily="18" charset="0"/>
              </a:rPr>
              <a:t>Uniform Trust Decanting Act</a:t>
            </a:r>
          </a:p>
          <a:p>
            <a:pPr marL="342900" indent="-342900">
              <a:spcBef>
                <a:spcPts val="0"/>
              </a:spcBef>
              <a:spcAft>
                <a:spcPts val="1200"/>
              </a:spcAft>
              <a:buFont typeface="Arial" panose="020B0604020202020204" pitchFamily="34" charset="0"/>
              <a:buChar char="•"/>
            </a:pPr>
            <a:r>
              <a:rPr lang="en-US" sz="1800" dirty="0">
                <a:latin typeface="+mn-lt"/>
              </a:rPr>
              <a:t>Uniform law adopted in numerous states and incorporated in the trust code of other states.</a:t>
            </a:r>
          </a:p>
          <a:p>
            <a:pPr marL="342900" indent="-342900">
              <a:spcBef>
                <a:spcPts val="0"/>
              </a:spcBef>
              <a:spcAft>
                <a:spcPts val="1200"/>
              </a:spcAft>
              <a:buFont typeface="Arial" panose="020B0604020202020204" pitchFamily="34" charset="0"/>
              <a:buChar char="•"/>
            </a:pPr>
            <a:r>
              <a:rPr lang="en-US" sz="1800" dirty="0">
                <a:latin typeface="+mn-lt"/>
              </a:rPr>
              <a:t>Broad grant of authorization to an “authorized fiduciary” to distribute the property of a non-charitable first trust to one or more second trusts or to modify the terms of the first trust.</a:t>
            </a:r>
          </a:p>
          <a:p>
            <a:pPr marL="342900" indent="-342900">
              <a:spcBef>
                <a:spcPts val="0"/>
              </a:spcBef>
              <a:spcAft>
                <a:spcPts val="1200"/>
              </a:spcAft>
              <a:buFont typeface="Arial" panose="020B0604020202020204" pitchFamily="34" charset="0"/>
              <a:buChar char="•"/>
            </a:pPr>
            <a:r>
              <a:rPr lang="en-US" sz="1800" dirty="0">
                <a:latin typeface="+mn-lt"/>
              </a:rPr>
              <a:t>Extend of power dependent on whether the trustee has “expanded distributive discretion” or “limited distributive discretion.”</a:t>
            </a:r>
          </a:p>
          <a:p>
            <a:pPr marL="342900" indent="-342900">
              <a:spcBef>
                <a:spcPts val="0"/>
              </a:spcBef>
              <a:spcAft>
                <a:spcPts val="1200"/>
              </a:spcAft>
              <a:buFont typeface="Arial" panose="020B0604020202020204" pitchFamily="34" charset="0"/>
              <a:buChar char="•"/>
            </a:pPr>
            <a:r>
              <a:rPr lang="en-US" sz="1800" dirty="0">
                <a:latin typeface="+mn-lt"/>
              </a:rPr>
              <a:t>Michigan – Decanting may be used to modify exception to change a material purpose of the trust, terminate or modify material terms of the trust.</a:t>
            </a:r>
          </a:p>
          <a:p>
            <a:pPr marL="342900" indent="-342900">
              <a:spcBef>
                <a:spcPts val="0"/>
              </a:spcBef>
              <a:spcAft>
                <a:spcPts val="1200"/>
              </a:spcAft>
              <a:buFont typeface="Arial" panose="020B0604020202020204" pitchFamily="34" charset="0"/>
              <a:buChar char="•"/>
            </a:pPr>
            <a:endParaRPr lang="en-US" sz="1600" dirty="0">
              <a:latin typeface="+mn-lt"/>
            </a:endParaRPr>
          </a:p>
        </p:txBody>
      </p:sp>
      <p:pic>
        <p:nvPicPr>
          <p:cNvPr id="9" name="Picture 8">
            <a:extLst>
              <a:ext uri="{FF2B5EF4-FFF2-40B4-BE49-F238E27FC236}">
                <a16:creationId xmlns:a16="http://schemas.microsoft.com/office/drawing/2014/main" id="{DCC8E91A-B7B8-4ADA-801D-E42CE38D5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0" name="Picture 9">
            <a:extLst>
              <a:ext uri="{FF2B5EF4-FFF2-40B4-BE49-F238E27FC236}">
                <a16:creationId xmlns:a16="http://schemas.microsoft.com/office/drawing/2014/main" id="{D4B9DFF0-A37B-436B-85B3-99C72C0AB0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1" name="Picture 10">
            <a:extLst>
              <a:ext uri="{FF2B5EF4-FFF2-40B4-BE49-F238E27FC236}">
                <a16:creationId xmlns:a16="http://schemas.microsoft.com/office/drawing/2014/main" id="{38CE4D55-E0C2-491A-AD94-58400ECACB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2263298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9C2723-4873-3004-87BE-05B2D922073D}"/>
              </a:ext>
            </a:extLst>
          </p:cNvPr>
          <p:cNvSpPr>
            <a:spLocks noGrp="1"/>
          </p:cNvSpPr>
          <p:nvPr>
            <p:ph idx="1"/>
          </p:nvPr>
        </p:nvSpPr>
        <p:spPr>
          <a:xfrm>
            <a:off x="804672" y="1073350"/>
            <a:ext cx="10588752" cy="4611752"/>
          </a:xfrm>
        </p:spPr>
        <p:txBody>
          <a:bodyPr/>
          <a:lstStyle/>
          <a:p>
            <a:pPr>
              <a:lnSpc>
                <a:spcPct val="100000"/>
              </a:lnSpc>
            </a:pPr>
            <a:r>
              <a:rPr lang="en-US" sz="2400" dirty="0">
                <a:latin typeface="+mn-lt"/>
              </a:rPr>
              <a:t>For purposes of this discussion, we will look to the law of Delaware and the various uniform laws related to trusts, including:</a:t>
            </a:r>
          </a:p>
          <a:p>
            <a:pPr marL="342900" indent="-342900">
              <a:lnSpc>
                <a:spcPct val="100000"/>
              </a:lnSpc>
              <a:buFont typeface="Wingdings" panose="05000000000000000000" pitchFamily="2" charset="2"/>
              <a:buChar char="Ø"/>
            </a:pPr>
            <a:r>
              <a:rPr lang="en-US" sz="2000" dirty="0">
                <a:latin typeface="+mn-lt"/>
              </a:rPr>
              <a:t>Uniform Trust Code</a:t>
            </a:r>
          </a:p>
          <a:p>
            <a:pPr marL="342900" indent="-342900">
              <a:lnSpc>
                <a:spcPct val="100000"/>
              </a:lnSpc>
              <a:buFont typeface="Wingdings" panose="05000000000000000000" pitchFamily="2" charset="2"/>
              <a:buChar char="Ø"/>
            </a:pPr>
            <a:r>
              <a:rPr lang="en-US" sz="2000" dirty="0">
                <a:latin typeface="+mn-lt"/>
              </a:rPr>
              <a:t>Uniform Trust Decanting Act</a:t>
            </a:r>
          </a:p>
          <a:p>
            <a:pPr marL="342900" indent="-342900">
              <a:lnSpc>
                <a:spcPct val="100000"/>
              </a:lnSpc>
              <a:buFont typeface="Wingdings" panose="05000000000000000000" pitchFamily="2" charset="2"/>
              <a:buChar char="Ø"/>
            </a:pPr>
            <a:r>
              <a:rPr lang="en-US" sz="2000" dirty="0">
                <a:latin typeface="+mn-lt"/>
              </a:rPr>
              <a:t>Uniform Directed Trust Act</a:t>
            </a:r>
          </a:p>
          <a:p>
            <a:pPr marL="342900" indent="-342900">
              <a:lnSpc>
                <a:spcPct val="100000"/>
              </a:lnSpc>
              <a:buFont typeface="Wingdings" panose="05000000000000000000" pitchFamily="2" charset="2"/>
              <a:buChar char="Ø"/>
            </a:pPr>
            <a:r>
              <a:rPr lang="en-US" sz="2000" dirty="0">
                <a:latin typeface="+mn-lt"/>
              </a:rPr>
              <a:t>Uniform Prudent Investor Rule</a:t>
            </a:r>
          </a:p>
          <a:p>
            <a:pPr marL="342900" indent="-342900">
              <a:lnSpc>
                <a:spcPct val="100000"/>
              </a:lnSpc>
              <a:buFont typeface="Wingdings" panose="05000000000000000000" pitchFamily="2" charset="2"/>
              <a:buChar char="Ø"/>
            </a:pPr>
            <a:r>
              <a:rPr lang="en-US" sz="2000" dirty="0">
                <a:latin typeface="+mn-lt"/>
              </a:rPr>
              <a:t>The Uniform Fiduciary Income and Principal Act</a:t>
            </a:r>
          </a:p>
        </p:txBody>
      </p:sp>
      <p:sp>
        <p:nvSpPr>
          <p:cNvPr id="4" name="Footer Placeholder 3">
            <a:extLst>
              <a:ext uri="{FF2B5EF4-FFF2-40B4-BE49-F238E27FC236}">
                <a16:creationId xmlns:a16="http://schemas.microsoft.com/office/drawing/2014/main" id="{A8BA825C-F21C-B03A-2DD8-5A7F1BD6E630}"/>
              </a:ext>
            </a:extLst>
          </p:cNvPr>
          <p:cNvSpPr>
            <a:spLocks noGrp="1"/>
          </p:cNvSpPr>
          <p:nvPr>
            <p:ph type="ftr" sz="quarter" idx="11"/>
          </p:nvPr>
        </p:nvSpPr>
        <p:spPr/>
        <p:txBody>
          <a:bodyPr/>
          <a:lstStyle/>
          <a:p>
            <a:r>
              <a:rPr lang="en-GB" dirty="0"/>
              <a:t>© 2024 Levenfeld Pearlstein, LLC, Morris Nichols Arsht &amp; </a:t>
            </a:r>
            <a:r>
              <a:rPr lang="en-GB" dirty="0" err="1"/>
              <a:t>Tunnell</a:t>
            </a:r>
            <a:endParaRPr lang="en-GB" dirty="0"/>
          </a:p>
          <a:p>
            <a:r>
              <a:rPr lang="en-GB" dirty="0"/>
              <a:t>Greenleaf Trust, and Gordon, </a:t>
            </a:r>
            <a:r>
              <a:rPr lang="en-GB" dirty="0" err="1"/>
              <a:t>Fournarius</a:t>
            </a:r>
            <a:r>
              <a:rPr lang="en-GB" dirty="0"/>
              <a:t> &amp; </a:t>
            </a:r>
            <a:r>
              <a:rPr lang="en-GB" dirty="0" err="1"/>
              <a:t>Marmmarella</a:t>
            </a:r>
            <a:r>
              <a:rPr lang="en-GB" dirty="0"/>
              <a:t>, P.A.</a:t>
            </a:r>
          </a:p>
          <a:p>
            <a:endParaRPr lang="en-GB" dirty="0"/>
          </a:p>
        </p:txBody>
      </p:sp>
      <p:sp>
        <p:nvSpPr>
          <p:cNvPr id="5" name="Slide Number Placeholder 4">
            <a:extLst>
              <a:ext uri="{FF2B5EF4-FFF2-40B4-BE49-F238E27FC236}">
                <a16:creationId xmlns:a16="http://schemas.microsoft.com/office/drawing/2014/main" id="{A0EE6FE1-59BE-AD3E-6145-6867777B4416}"/>
              </a:ext>
            </a:extLst>
          </p:cNvPr>
          <p:cNvSpPr>
            <a:spLocks noGrp="1"/>
          </p:cNvSpPr>
          <p:nvPr>
            <p:ph type="sldNum" sz="quarter" idx="12"/>
          </p:nvPr>
        </p:nvSpPr>
        <p:spPr/>
        <p:txBody>
          <a:bodyPr/>
          <a:lstStyle/>
          <a:p>
            <a:fld id="{6D268EC6-F668-460A-907C-E9180B3BA416}" type="slidenum">
              <a:rPr lang="en-GB" smtClean="0"/>
              <a:pPr/>
              <a:t>4</a:t>
            </a:fld>
            <a:endParaRPr lang="en-GB"/>
          </a:p>
        </p:txBody>
      </p:sp>
      <p:sp>
        <p:nvSpPr>
          <p:cNvPr id="9" name="Title 8">
            <a:extLst>
              <a:ext uri="{FF2B5EF4-FFF2-40B4-BE49-F238E27FC236}">
                <a16:creationId xmlns:a16="http://schemas.microsoft.com/office/drawing/2014/main" id="{81187E13-2854-BEBE-DA88-BCDA4203AEDC}"/>
              </a:ext>
            </a:extLst>
          </p:cNvPr>
          <p:cNvSpPr>
            <a:spLocks noGrp="1"/>
          </p:cNvSpPr>
          <p:nvPr>
            <p:ph type="title"/>
          </p:nvPr>
        </p:nvSpPr>
        <p:spPr/>
        <p:txBody>
          <a:bodyPr/>
          <a:lstStyle/>
          <a:p>
            <a:r>
              <a:rPr lang="en-US" sz="3200" dirty="0"/>
              <a:t>Applicable Law</a:t>
            </a:r>
          </a:p>
        </p:txBody>
      </p:sp>
      <p:pic>
        <p:nvPicPr>
          <p:cNvPr id="7" name="Picture 6">
            <a:extLst>
              <a:ext uri="{FF2B5EF4-FFF2-40B4-BE49-F238E27FC236}">
                <a16:creationId xmlns:a16="http://schemas.microsoft.com/office/drawing/2014/main" id="{C9A06D42-D056-4C25-ADA3-8BAF80EF4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8" name="Picture 7">
            <a:extLst>
              <a:ext uri="{FF2B5EF4-FFF2-40B4-BE49-F238E27FC236}">
                <a16:creationId xmlns:a16="http://schemas.microsoft.com/office/drawing/2014/main" id="{6E6FEA02-8A08-44EE-8333-219A8BBD91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0" name="Picture 9">
            <a:extLst>
              <a:ext uri="{FF2B5EF4-FFF2-40B4-BE49-F238E27FC236}">
                <a16:creationId xmlns:a16="http://schemas.microsoft.com/office/drawing/2014/main" id="{404E388C-CD3D-4A14-89F4-6DD00536A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3415754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93F5-F2E5-2A1B-1FFD-56847766C24E}"/>
              </a:ext>
            </a:extLst>
          </p:cNvPr>
          <p:cNvSpPr>
            <a:spLocks noGrp="1"/>
          </p:cNvSpPr>
          <p:nvPr>
            <p:ph type="title"/>
          </p:nvPr>
        </p:nvSpPr>
        <p:spPr/>
        <p:txBody>
          <a:bodyPr/>
          <a:lstStyle/>
          <a:p>
            <a:r>
              <a:rPr lang="en-US" sz="3200" dirty="0"/>
              <a:t>Practice Pointers</a:t>
            </a:r>
          </a:p>
        </p:txBody>
      </p:sp>
      <p:sp>
        <p:nvSpPr>
          <p:cNvPr id="3" name="Footer Placeholder 2">
            <a:extLst>
              <a:ext uri="{FF2B5EF4-FFF2-40B4-BE49-F238E27FC236}">
                <a16:creationId xmlns:a16="http://schemas.microsoft.com/office/drawing/2014/main" id="{50CB3896-8F77-5A7A-5967-0B6C5F07E2BA}"/>
              </a:ext>
            </a:extLst>
          </p:cNvPr>
          <p:cNvSpPr>
            <a:spLocks noGrp="1"/>
          </p:cNvSpPr>
          <p:nvPr>
            <p:ph type="ftr" sz="quarter" idx="10"/>
          </p:nvPr>
        </p:nvSpPr>
        <p:spPr/>
        <p:txBody>
          <a:bodyPr/>
          <a:lstStyle/>
          <a:p>
            <a:r>
              <a:rPr lang="en-GB"/>
              <a:t>© 2024 Levenfeld Pearlstein, LLC, Morris Nichols Arsht &amp; Tunnell Greenleaf Trust, and Gordon, Fournarius &amp; Marmmarella, P.A. </a:t>
            </a:r>
            <a:endParaRPr lang="en-GB" dirty="0"/>
          </a:p>
        </p:txBody>
      </p:sp>
      <p:sp>
        <p:nvSpPr>
          <p:cNvPr id="4" name="Slide Number Placeholder 3">
            <a:extLst>
              <a:ext uri="{FF2B5EF4-FFF2-40B4-BE49-F238E27FC236}">
                <a16:creationId xmlns:a16="http://schemas.microsoft.com/office/drawing/2014/main" id="{06A0FD1B-5591-4EEE-EE0A-14D445B4F960}"/>
              </a:ext>
            </a:extLst>
          </p:cNvPr>
          <p:cNvSpPr>
            <a:spLocks noGrp="1"/>
          </p:cNvSpPr>
          <p:nvPr>
            <p:ph type="sldNum" sz="quarter" idx="11"/>
          </p:nvPr>
        </p:nvSpPr>
        <p:spPr/>
        <p:txBody>
          <a:bodyPr/>
          <a:lstStyle/>
          <a:p>
            <a:fld id="{6D268EC6-F668-460A-907C-E9180B3BA416}" type="slidenum">
              <a:rPr lang="en-GB" smtClean="0"/>
              <a:pPr/>
              <a:t>40</a:t>
            </a:fld>
            <a:endParaRPr lang="en-GB" dirty="0"/>
          </a:p>
        </p:txBody>
      </p:sp>
      <p:sp>
        <p:nvSpPr>
          <p:cNvPr id="5" name="Text Placeholder 4">
            <a:extLst>
              <a:ext uri="{FF2B5EF4-FFF2-40B4-BE49-F238E27FC236}">
                <a16:creationId xmlns:a16="http://schemas.microsoft.com/office/drawing/2014/main" id="{68590E6B-3EF3-B5DA-D820-3797E6672EDE}"/>
              </a:ext>
            </a:extLst>
          </p:cNvPr>
          <p:cNvSpPr>
            <a:spLocks noGrp="1"/>
          </p:cNvSpPr>
          <p:nvPr>
            <p:ph type="body" sz="quarter" idx="12"/>
          </p:nvPr>
        </p:nvSpPr>
        <p:spPr/>
        <p:txBody>
          <a:bodyPr/>
          <a:lstStyle/>
          <a:p>
            <a:pPr marL="342900" indent="-342900">
              <a:buFont typeface="Arial" panose="020B0604020202020204" pitchFamily="34" charset="0"/>
              <a:buChar char="•"/>
            </a:pPr>
            <a:r>
              <a:rPr lang="en-US" sz="2400" spc="0" dirty="0">
                <a:latin typeface="+mj-lt"/>
              </a:rPr>
              <a:t>Few non-charitable trusts are truly irrevocable in the traditional sense.</a:t>
            </a:r>
          </a:p>
          <a:p>
            <a:pPr marL="342900" indent="-342900">
              <a:buFont typeface="Arial" panose="020B0604020202020204" pitchFamily="34" charset="0"/>
              <a:buChar char="•"/>
            </a:pPr>
            <a:r>
              <a:rPr lang="en-US" sz="2400" spc="0" dirty="0">
                <a:latin typeface="+mj-lt"/>
              </a:rPr>
              <a:t>When circumstances have changed, consider the many alternative means to modify the terms of a trust agreement.</a:t>
            </a:r>
          </a:p>
          <a:p>
            <a:pPr marL="342900" indent="-342900">
              <a:buFont typeface="Arial" panose="020B0604020202020204" pitchFamily="34" charset="0"/>
              <a:buChar char="•"/>
            </a:pPr>
            <a:r>
              <a:rPr lang="en-US" sz="2400" spc="0" dirty="0">
                <a:latin typeface="+mj-lt"/>
              </a:rPr>
              <a:t>Carefully consider the path to modification – the parties, the process, the time and the cost.</a:t>
            </a:r>
          </a:p>
        </p:txBody>
      </p:sp>
      <p:pic>
        <p:nvPicPr>
          <p:cNvPr id="7" name="Picture 6">
            <a:extLst>
              <a:ext uri="{FF2B5EF4-FFF2-40B4-BE49-F238E27FC236}">
                <a16:creationId xmlns:a16="http://schemas.microsoft.com/office/drawing/2014/main" id="{37D4D138-D5FA-4807-95B3-038EDD4AE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8" name="Picture 7">
            <a:extLst>
              <a:ext uri="{FF2B5EF4-FFF2-40B4-BE49-F238E27FC236}">
                <a16:creationId xmlns:a16="http://schemas.microsoft.com/office/drawing/2014/main" id="{650DCAFB-FB58-4ED0-BD01-0A6C2646C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9" name="Picture 8">
            <a:extLst>
              <a:ext uri="{FF2B5EF4-FFF2-40B4-BE49-F238E27FC236}">
                <a16:creationId xmlns:a16="http://schemas.microsoft.com/office/drawing/2014/main" id="{B053A589-611F-4B63-B113-A89FA81281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2318742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757F-FC37-4293-30BF-83E6ADB3F3AD}"/>
              </a:ext>
            </a:extLst>
          </p:cNvPr>
          <p:cNvSpPr>
            <a:spLocks noGrp="1"/>
          </p:cNvSpPr>
          <p:nvPr>
            <p:ph type="title"/>
          </p:nvPr>
        </p:nvSpPr>
        <p:spPr/>
        <p:txBody>
          <a:bodyPr/>
          <a:lstStyle/>
          <a:p>
            <a:r>
              <a:rPr lang="en-US" sz="7200" dirty="0"/>
              <a:t>Delaware Courts</a:t>
            </a:r>
          </a:p>
        </p:txBody>
      </p:sp>
      <p:sp>
        <p:nvSpPr>
          <p:cNvPr id="3" name="Text Placeholder 2">
            <a:extLst>
              <a:ext uri="{FF2B5EF4-FFF2-40B4-BE49-F238E27FC236}">
                <a16:creationId xmlns:a16="http://schemas.microsoft.com/office/drawing/2014/main" id="{01C59E0D-69B4-1BA1-5D09-F45B7B7D160A}"/>
              </a:ext>
            </a:extLst>
          </p:cNvPr>
          <p:cNvSpPr>
            <a:spLocks noGrp="1"/>
          </p:cNvSpPr>
          <p:nvPr>
            <p:ph type="body" idx="1"/>
          </p:nvPr>
        </p:nvSpPr>
        <p:spPr/>
        <p:txBody>
          <a:bodyPr/>
          <a:lstStyle/>
          <a:p>
            <a:r>
              <a:rPr lang="en-US" dirty="0">
                <a:latin typeface="+mn-lt"/>
              </a:rPr>
              <a:t>Experienced, sometimes expensive</a:t>
            </a:r>
          </a:p>
        </p:txBody>
      </p:sp>
      <p:sp>
        <p:nvSpPr>
          <p:cNvPr id="4" name="Footer Placeholder 3">
            <a:extLst>
              <a:ext uri="{FF2B5EF4-FFF2-40B4-BE49-F238E27FC236}">
                <a16:creationId xmlns:a16="http://schemas.microsoft.com/office/drawing/2014/main" id="{51B46B9D-E4DC-4500-DDE2-A864C2B3BEFC}"/>
              </a:ext>
            </a:extLst>
          </p:cNvPr>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a:extLst>
              <a:ext uri="{FF2B5EF4-FFF2-40B4-BE49-F238E27FC236}">
                <a16:creationId xmlns:a16="http://schemas.microsoft.com/office/drawing/2014/main" id="{301056A0-91AA-05A1-DA11-373115C67B0F}"/>
              </a:ext>
            </a:extLst>
          </p:cNvPr>
          <p:cNvSpPr>
            <a:spLocks noGrp="1"/>
          </p:cNvSpPr>
          <p:nvPr>
            <p:ph type="sldNum" sz="quarter" idx="12"/>
          </p:nvPr>
        </p:nvSpPr>
        <p:spPr/>
        <p:txBody>
          <a:bodyPr/>
          <a:lstStyle/>
          <a:p>
            <a:fld id="{6D268EC6-F668-460A-907C-E9180B3BA416}" type="slidenum">
              <a:rPr lang="en-GB" smtClean="0"/>
              <a:pPr/>
              <a:t>41</a:t>
            </a:fld>
            <a:endParaRPr lang="en-GB"/>
          </a:p>
        </p:txBody>
      </p:sp>
      <p:pic>
        <p:nvPicPr>
          <p:cNvPr id="6" name="Picture 5">
            <a:extLst>
              <a:ext uri="{FF2B5EF4-FFF2-40B4-BE49-F238E27FC236}">
                <a16:creationId xmlns:a16="http://schemas.microsoft.com/office/drawing/2014/main" id="{234BC0C0-81C1-4D5A-8FA2-8182230DD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834" y="6061477"/>
            <a:ext cx="1080399" cy="329184"/>
          </a:xfrm>
          <a:prstGeom prst="rect">
            <a:avLst/>
          </a:prstGeom>
        </p:spPr>
      </p:pic>
      <p:pic>
        <p:nvPicPr>
          <p:cNvPr id="7" name="Picture 6">
            <a:extLst>
              <a:ext uri="{FF2B5EF4-FFF2-40B4-BE49-F238E27FC236}">
                <a16:creationId xmlns:a16="http://schemas.microsoft.com/office/drawing/2014/main" id="{D441249D-874F-44FB-BC33-060E27700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8" name="Picture 7">
            <a:extLst>
              <a:ext uri="{FF2B5EF4-FFF2-40B4-BE49-F238E27FC236}">
                <a16:creationId xmlns:a16="http://schemas.microsoft.com/office/drawing/2014/main" id="{5EABCE7A-17A8-4FE4-83C3-5F7C43D5E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824942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E5C326FA-4D9F-34B8-E40A-86120D209DBC}"/>
              </a:ext>
            </a:extLst>
          </p:cNvPr>
          <p:cNvSpPr>
            <a:spLocks noGrp="1"/>
          </p:cNvSpPr>
          <p:nvPr>
            <p:ph type="title"/>
          </p:nvPr>
        </p:nvSpPr>
        <p:spPr>
          <a:xfrm>
            <a:off x="804672" y="427019"/>
            <a:ext cx="10588752" cy="473075"/>
          </a:xfrm>
        </p:spPr>
        <p:txBody>
          <a:bodyPr/>
          <a:lstStyle/>
          <a:p>
            <a:r>
              <a:rPr lang="en-US" sz="3200" dirty="0">
                <a:cs typeface="Times New Roman" panose="02020603050405020304" pitchFamily="18" charset="0"/>
              </a:rPr>
              <a:t>Delaware Courts are very experienced in trust matters </a:t>
            </a:r>
          </a:p>
        </p:txBody>
      </p:sp>
      <p:sp>
        <p:nvSpPr>
          <p:cNvPr id="26" name="Content Placeholder 2">
            <a:extLst>
              <a:ext uri="{FF2B5EF4-FFF2-40B4-BE49-F238E27FC236}">
                <a16:creationId xmlns:a16="http://schemas.microsoft.com/office/drawing/2014/main" id="{89F97CA2-7A73-5FC8-5B1E-B57821EFE1C2}"/>
              </a:ext>
            </a:extLst>
          </p:cNvPr>
          <p:cNvSpPr>
            <a:spLocks noGrp="1"/>
          </p:cNvSpPr>
          <p:nvPr>
            <p:ph idx="1"/>
          </p:nvPr>
        </p:nvSpPr>
        <p:spPr>
          <a:xfrm>
            <a:off x="1383756" y="1386951"/>
            <a:ext cx="5093208" cy="4251960"/>
          </a:xfrm>
        </p:spPr>
        <p:txBody>
          <a:bodyPr/>
          <a:lstStyle/>
          <a:p>
            <a:pPr marL="342900" indent="-342900">
              <a:buFont typeface="Arial" panose="020B0604020202020204" pitchFamily="34" charset="0"/>
              <a:buChar char="•"/>
            </a:pPr>
            <a:r>
              <a:rPr lang="en-US" sz="2400" dirty="0">
                <a:latin typeface="+mj-lt"/>
              </a:rPr>
              <a:t>Experienced jurists and established caselaw </a:t>
            </a:r>
          </a:p>
          <a:p>
            <a:pPr marL="342900" indent="-342900">
              <a:buFont typeface="Arial" panose="020B0604020202020204" pitchFamily="34" charset="0"/>
              <a:buChar char="•"/>
            </a:pPr>
            <a:r>
              <a:rPr lang="en-US" sz="2400" dirty="0">
                <a:latin typeface="+mj-lt"/>
              </a:rPr>
              <a:t>Petitions for Instruction</a:t>
            </a:r>
          </a:p>
          <a:p>
            <a:pPr marL="342900" indent="-342900">
              <a:buFont typeface="Arial" panose="020B0604020202020204" pitchFamily="34" charset="0"/>
              <a:buChar char="•"/>
            </a:pPr>
            <a:r>
              <a:rPr lang="en-US" sz="2400" dirty="0">
                <a:latin typeface="+mj-lt"/>
              </a:rPr>
              <a:t>Magistrates in Chancery</a:t>
            </a:r>
          </a:p>
          <a:p>
            <a:pPr marL="342900" indent="-342900">
              <a:buFont typeface="Arial" panose="020B0604020202020204" pitchFamily="34" charset="0"/>
              <a:buChar char="•"/>
            </a:pPr>
            <a:r>
              <a:rPr lang="en-US" sz="2400" dirty="0">
                <a:latin typeface="+mj-lt"/>
              </a:rPr>
              <a:t>Trust litigation bar</a:t>
            </a:r>
          </a:p>
          <a:p>
            <a:endParaRPr lang="en-US" dirty="0"/>
          </a:p>
          <a:p>
            <a:endParaRPr lang="en-US" dirty="0"/>
          </a:p>
        </p:txBody>
      </p:sp>
      <p:sp>
        <p:nvSpPr>
          <p:cNvPr id="4" name="Footer Placeholder 3">
            <a:extLst>
              <a:ext uri="{FF2B5EF4-FFF2-40B4-BE49-F238E27FC236}">
                <a16:creationId xmlns:a16="http://schemas.microsoft.com/office/drawing/2014/main" id="{B11045A6-A487-5C7E-F1FE-DE2E7A7C1EE7}"/>
              </a:ext>
            </a:extLst>
          </p:cNvPr>
          <p:cNvSpPr>
            <a:spLocks noGrp="1"/>
          </p:cNvSpPr>
          <p:nvPr>
            <p:ph type="ftr" sz="quarter" idx="11"/>
          </p:nvPr>
        </p:nvSpPr>
        <p:spPr>
          <a:xfrm>
            <a:off x="6892366" y="6205749"/>
            <a:ext cx="4114800" cy="329184"/>
          </a:xfrm>
        </p:spPr>
        <p:txBody>
          <a:bodyPr anchor="ctr">
            <a:normAutofit/>
          </a:bodyPr>
          <a:lstStyle/>
          <a:p>
            <a:r>
              <a:rPr lang="en-GB"/>
              <a:t>© 2024 Levenfeld Pearlstein, LLC, Morris Nichols Arsht &amp; Tunnell Greenleaf Trust, and Gordon, Fournarius &amp; Marmmarella, P.A. </a:t>
            </a:r>
            <a:endParaRPr lang="en-GB" dirty="0"/>
          </a:p>
        </p:txBody>
      </p:sp>
      <p:sp>
        <p:nvSpPr>
          <p:cNvPr id="5" name="Slide Number Placeholder 4">
            <a:extLst>
              <a:ext uri="{FF2B5EF4-FFF2-40B4-BE49-F238E27FC236}">
                <a16:creationId xmlns:a16="http://schemas.microsoft.com/office/drawing/2014/main" id="{50D6CDDB-C363-6BF9-CD6A-DF4EF0F7B3B3}"/>
              </a:ext>
            </a:extLst>
          </p:cNvPr>
          <p:cNvSpPr>
            <a:spLocks noGrp="1"/>
          </p:cNvSpPr>
          <p:nvPr>
            <p:ph type="sldNum" sz="quarter" idx="12"/>
          </p:nvPr>
        </p:nvSpPr>
        <p:spPr>
          <a:xfrm>
            <a:off x="11101293" y="6205749"/>
            <a:ext cx="297329" cy="329184"/>
          </a:xfrm>
        </p:spPr>
        <p:txBody>
          <a:bodyPr anchor="ctr">
            <a:normAutofit/>
          </a:bodyPr>
          <a:lstStyle/>
          <a:p>
            <a:pPr>
              <a:spcAft>
                <a:spcPts val="600"/>
              </a:spcAft>
            </a:pPr>
            <a:fld id="{6D268EC6-F668-460A-907C-E9180B3BA416}" type="slidenum">
              <a:rPr lang="en-GB" smtClean="0"/>
              <a:pPr>
                <a:spcAft>
                  <a:spcPts val="600"/>
                </a:spcAft>
              </a:pPr>
              <a:t>42</a:t>
            </a:fld>
            <a:endParaRPr lang="en-GB"/>
          </a:p>
        </p:txBody>
      </p:sp>
      <p:pic>
        <p:nvPicPr>
          <p:cNvPr id="7" name="Picture 6">
            <a:extLst>
              <a:ext uri="{FF2B5EF4-FFF2-40B4-BE49-F238E27FC236}">
                <a16:creationId xmlns:a16="http://schemas.microsoft.com/office/drawing/2014/main" id="{937B2723-716B-4B19-BD3B-EE2D53109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8" name="Picture 7">
            <a:extLst>
              <a:ext uri="{FF2B5EF4-FFF2-40B4-BE49-F238E27FC236}">
                <a16:creationId xmlns:a16="http://schemas.microsoft.com/office/drawing/2014/main" id="{3ECF3E9D-0A9B-48E9-B2F4-9573A6778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9" name="Picture 8">
            <a:extLst>
              <a:ext uri="{FF2B5EF4-FFF2-40B4-BE49-F238E27FC236}">
                <a16:creationId xmlns:a16="http://schemas.microsoft.com/office/drawing/2014/main" id="{58A1E5A1-6478-4295-94FA-A19E8E97F4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pic>
        <p:nvPicPr>
          <p:cNvPr id="13" name="Content Placeholder 12">
            <a:extLst>
              <a:ext uri="{FF2B5EF4-FFF2-40B4-BE49-F238E27FC236}">
                <a16:creationId xmlns:a16="http://schemas.microsoft.com/office/drawing/2014/main" id="{55561C59-2695-2AC9-663D-F732D9F7DA50}"/>
              </a:ext>
            </a:extLst>
          </p:cNvPr>
          <p:cNvPicPr>
            <a:picLocks noGrp="1" noChangeAspect="1"/>
          </p:cNvPicPr>
          <p:nvPr>
            <p:ph idx="13"/>
          </p:nvPr>
        </p:nvPicPr>
        <p:blipFill>
          <a:blip r:embed="rId6">
            <a:extLst>
              <a:ext uri="{28A0092B-C50C-407E-A947-70E740481C1C}">
                <a14:useLocalDpi xmlns:a14="http://schemas.microsoft.com/office/drawing/2010/main" val="0"/>
              </a:ext>
            </a:extLst>
          </a:blip>
          <a:stretch>
            <a:fillRect/>
          </a:stretch>
        </p:blipFill>
        <p:spPr>
          <a:xfrm>
            <a:off x="6892366" y="1956101"/>
            <a:ext cx="4499534" cy="3193641"/>
          </a:xfrm>
        </p:spPr>
      </p:pic>
    </p:spTree>
    <p:extLst>
      <p:ext uri="{BB962C8B-B14F-4D97-AF65-F5344CB8AC3E}">
        <p14:creationId xmlns:p14="http://schemas.microsoft.com/office/powerpoint/2010/main" val="3634937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44C4-21A1-F4EB-5D30-D6355A489907}"/>
              </a:ext>
            </a:extLst>
          </p:cNvPr>
          <p:cNvSpPr>
            <a:spLocks noGrp="1"/>
          </p:cNvSpPr>
          <p:nvPr>
            <p:ph type="title"/>
          </p:nvPr>
        </p:nvSpPr>
        <p:spPr/>
        <p:txBody>
          <a:bodyPr/>
          <a:lstStyle/>
          <a:p>
            <a:r>
              <a:rPr lang="en-US" sz="3200" dirty="0">
                <a:cs typeface="Times New Roman" panose="02020603050405020304" pitchFamily="18" charset="0"/>
              </a:rPr>
              <a:t>All of that is well-known (and well-deserved and well-earned).  But what’s not so well known?</a:t>
            </a:r>
          </a:p>
        </p:txBody>
      </p:sp>
      <p:sp>
        <p:nvSpPr>
          <p:cNvPr id="3" name="Content Placeholder 2">
            <a:extLst>
              <a:ext uri="{FF2B5EF4-FFF2-40B4-BE49-F238E27FC236}">
                <a16:creationId xmlns:a16="http://schemas.microsoft.com/office/drawing/2014/main" id="{0ABA8348-25A6-1F78-919D-4B0BD59ADC3D}"/>
              </a:ext>
            </a:extLst>
          </p:cNvPr>
          <p:cNvSpPr>
            <a:spLocks noGrp="1"/>
          </p:cNvSpPr>
          <p:nvPr>
            <p:ph idx="1"/>
          </p:nvPr>
        </p:nvSpPr>
        <p:spPr>
          <a:xfrm>
            <a:off x="1666700" y="1913855"/>
            <a:ext cx="4702048" cy="3030289"/>
          </a:xfrm>
        </p:spPr>
        <p:txBody>
          <a:bodyPr/>
          <a:lstStyle/>
          <a:p>
            <a:pPr marL="342900" indent="-342900">
              <a:buFont typeface="Arial" panose="020B0604020202020204" pitchFamily="34" charset="0"/>
              <a:buChar char="•"/>
            </a:pPr>
            <a:r>
              <a:rPr lang="en-US" sz="2400" dirty="0">
                <a:latin typeface="+mj-lt"/>
              </a:rPr>
              <a:t>Not every question of trust law is settled in Delaware.</a:t>
            </a:r>
          </a:p>
          <a:p>
            <a:pPr marL="342900" indent="-342900">
              <a:buFont typeface="Arial" panose="020B0604020202020204" pitchFamily="34" charset="0"/>
              <a:buChar char="•"/>
            </a:pPr>
            <a:r>
              <a:rPr lang="en-US" sz="2400" dirty="0">
                <a:latin typeface="+mj-lt"/>
              </a:rPr>
              <a:t>Delaware courts can be expensive places to litigate. </a:t>
            </a:r>
          </a:p>
        </p:txBody>
      </p:sp>
      <p:sp>
        <p:nvSpPr>
          <p:cNvPr id="4" name="Footer Placeholder 3">
            <a:extLst>
              <a:ext uri="{FF2B5EF4-FFF2-40B4-BE49-F238E27FC236}">
                <a16:creationId xmlns:a16="http://schemas.microsoft.com/office/drawing/2014/main" id="{C5147FC0-DD13-EF7D-9759-AAFE8568120D}"/>
              </a:ext>
            </a:extLst>
          </p:cNvPr>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a:extLst>
              <a:ext uri="{FF2B5EF4-FFF2-40B4-BE49-F238E27FC236}">
                <a16:creationId xmlns:a16="http://schemas.microsoft.com/office/drawing/2014/main" id="{755618C6-40A3-6A41-1781-ADA4B195E773}"/>
              </a:ext>
            </a:extLst>
          </p:cNvPr>
          <p:cNvSpPr>
            <a:spLocks noGrp="1"/>
          </p:cNvSpPr>
          <p:nvPr>
            <p:ph type="sldNum" sz="quarter" idx="12"/>
          </p:nvPr>
        </p:nvSpPr>
        <p:spPr/>
        <p:txBody>
          <a:bodyPr/>
          <a:lstStyle/>
          <a:p>
            <a:fld id="{6D268EC6-F668-460A-907C-E9180B3BA416}" type="slidenum">
              <a:rPr lang="en-GB" smtClean="0"/>
              <a:t>43</a:t>
            </a:fld>
            <a:endParaRPr lang="en-GB"/>
          </a:p>
        </p:txBody>
      </p:sp>
      <p:pic>
        <p:nvPicPr>
          <p:cNvPr id="8" name="Picture 7">
            <a:extLst>
              <a:ext uri="{FF2B5EF4-FFF2-40B4-BE49-F238E27FC236}">
                <a16:creationId xmlns:a16="http://schemas.microsoft.com/office/drawing/2014/main" id="{579E1DFC-A112-4888-B9C5-D893357DD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9" name="Picture 8">
            <a:extLst>
              <a:ext uri="{FF2B5EF4-FFF2-40B4-BE49-F238E27FC236}">
                <a16:creationId xmlns:a16="http://schemas.microsoft.com/office/drawing/2014/main" id="{419BCB7E-130E-430C-9336-90797EDA4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0" name="Picture 9">
            <a:extLst>
              <a:ext uri="{FF2B5EF4-FFF2-40B4-BE49-F238E27FC236}">
                <a16:creationId xmlns:a16="http://schemas.microsoft.com/office/drawing/2014/main" id="{2C27ACFE-A8D4-4A9A-BA63-B3FC478EB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pic>
        <p:nvPicPr>
          <p:cNvPr id="11" name="Content Placeholder 10">
            <a:extLst>
              <a:ext uri="{FF2B5EF4-FFF2-40B4-BE49-F238E27FC236}">
                <a16:creationId xmlns:a16="http://schemas.microsoft.com/office/drawing/2014/main" id="{E538ECD4-43B7-D6E2-8113-129A1F782BBE}"/>
              </a:ext>
            </a:extLst>
          </p:cNvPr>
          <p:cNvPicPr>
            <a:picLocks noGrp="1" noChangeAspect="1"/>
          </p:cNvPicPr>
          <p:nvPr>
            <p:ph idx="13"/>
          </p:nvPr>
        </p:nvPicPr>
        <p:blipFill>
          <a:blip r:embed="rId6">
            <a:extLst>
              <a:ext uri="{28A0092B-C50C-407E-A947-70E740481C1C}">
                <a14:useLocalDpi xmlns:a14="http://schemas.microsoft.com/office/drawing/2010/main" val="0"/>
              </a:ext>
            </a:extLst>
          </a:blip>
          <a:stretch>
            <a:fillRect/>
          </a:stretch>
        </p:blipFill>
        <p:spPr>
          <a:xfrm>
            <a:off x="6299200" y="2060046"/>
            <a:ext cx="5092700" cy="3395133"/>
          </a:xfrm>
        </p:spPr>
      </p:pic>
    </p:spTree>
    <p:extLst>
      <p:ext uri="{BB962C8B-B14F-4D97-AF65-F5344CB8AC3E}">
        <p14:creationId xmlns:p14="http://schemas.microsoft.com/office/powerpoint/2010/main" val="2697408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93F5-F2E5-2A1B-1FFD-56847766C24E}"/>
              </a:ext>
            </a:extLst>
          </p:cNvPr>
          <p:cNvSpPr>
            <a:spLocks noGrp="1"/>
          </p:cNvSpPr>
          <p:nvPr>
            <p:ph type="title"/>
          </p:nvPr>
        </p:nvSpPr>
        <p:spPr/>
        <p:txBody>
          <a:bodyPr/>
          <a:lstStyle/>
          <a:p>
            <a:r>
              <a:rPr lang="en-US" sz="3200" dirty="0"/>
              <a:t>The Fiduciary Exception – Not Recognized</a:t>
            </a:r>
          </a:p>
        </p:txBody>
      </p:sp>
      <p:sp>
        <p:nvSpPr>
          <p:cNvPr id="3" name="Footer Placeholder 2">
            <a:extLst>
              <a:ext uri="{FF2B5EF4-FFF2-40B4-BE49-F238E27FC236}">
                <a16:creationId xmlns:a16="http://schemas.microsoft.com/office/drawing/2014/main" id="{50CB3896-8F77-5A7A-5967-0B6C5F07E2BA}"/>
              </a:ext>
            </a:extLst>
          </p:cNvPr>
          <p:cNvSpPr>
            <a:spLocks noGrp="1"/>
          </p:cNvSpPr>
          <p:nvPr>
            <p:ph type="ftr" sz="quarter" idx="10"/>
          </p:nvPr>
        </p:nvSpPr>
        <p:spPr/>
        <p:txBody>
          <a:bodyPr/>
          <a:lstStyle/>
          <a:p>
            <a:r>
              <a:rPr lang="en-GB"/>
              <a:t>© 2024 Levenfeld Pearlstein, LLC, Morris Nichols Arsht &amp; Tunnell Greenleaf Trust, and Gordon, Fournarius &amp; Marmmarella, P.A. </a:t>
            </a:r>
            <a:endParaRPr lang="en-GB" dirty="0"/>
          </a:p>
        </p:txBody>
      </p:sp>
      <p:sp>
        <p:nvSpPr>
          <p:cNvPr id="4" name="Slide Number Placeholder 3">
            <a:extLst>
              <a:ext uri="{FF2B5EF4-FFF2-40B4-BE49-F238E27FC236}">
                <a16:creationId xmlns:a16="http://schemas.microsoft.com/office/drawing/2014/main" id="{06A0FD1B-5591-4EEE-EE0A-14D445B4F960}"/>
              </a:ext>
            </a:extLst>
          </p:cNvPr>
          <p:cNvSpPr>
            <a:spLocks noGrp="1"/>
          </p:cNvSpPr>
          <p:nvPr>
            <p:ph type="sldNum" sz="quarter" idx="11"/>
          </p:nvPr>
        </p:nvSpPr>
        <p:spPr/>
        <p:txBody>
          <a:bodyPr/>
          <a:lstStyle/>
          <a:p>
            <a:fld id="{6D268EC6-F668-460A-907C-E9180B3BA416}" type="slidenum">
              <a:rPr lang="en-GB" smtClean="0"/>
              <a:pPr/>
              <a:t>44</a:t>
            </a:fld>
            <a:endParaRPr lang="en-GB" dirty="0"/>
          </a:p>
        </p:txBody>
      </p:sp>
      <p:sp>
        <p:nvSpPr>
          <p:cNvPr id="5" name="Text Placeholder 4">
            <a:extLst>
              <a:ext uri="{FF2B5EF4-FFF2-40B4-BE49-F238E27FC236}">
                <a16:creationId xmlns:a16="http://schemas.microsoft.com/office/drawing/2014/main" id="{68590E6B-3EF3-B5DA-D820-3797E6672EDE}"/>
              </a:ext>
            </a:extLst>
          </p:cNvPr>
          <p:cNvSpPr>
            <a:spLocks noGrp="1"/>
          </p:cNvSpPr>
          <p:nvPr>
            <p:ph type="body" sz="quarter" idx="12"/>
          </p:nvPr>
        </p:nvSpPr>
        <p:spPr>
          <a:xfrm>
            <a:off x="804798" y="1293133"/>
            <a:ext cx="10588626" cy="4270374"/>
          </a:xfrm>
        </p:spPr>
        <p:txBody>
          <a:bodyPr/>
          <a:lstStyle/>
          <a:p>
            <a:pPr>
              <a:lnSpc>
                <a:spcPct val="120000"/>
              </a:lnSpc>
            </a:pPr>
            <a:r>
              <a:rPr lang="en-US" sz="2200" spc="-30" dirty="0">
                <a:solidFill>
                  <a:schemeClr val="accent1"/>
                </a:solidFill>
                <a:latin typeface="+mj-lt"/>
              </a:rPr>
              <a:t>States that do not recognize fiduciary exception (Illinois, California, Texas and others)</a:t>
            </a:r>
          </a:p>
          <a:p>
            <a:pPr marL="457200" indent="-457200" algn="just">
              <a:spcBef>
                <a:spcPts val="0"/>
              </a:spcBef>
              <a:spcAft>
                <a:spcPts val="0"/>
              </a:spcAft>
              <a:buFont typeface="Arial" panose="020B0604020202020204" pitchFamily="34" charset="0"/>
              <a:buChar char="•"/>
            </a:pPr>
            <a:r>
              <a:rPr lang="en-US" sz="2200" dirty="0">
                <a:latin typeface="+mn-lt"/>
              </a:rPr>
              <a:t>In Illinois and other jurisdictions, beneficiaries are not considered clients.</a:t>
            </a:r>
            <a:endParaRPr lang="en-US" sz="2200" dirty="0"/>
          </a:p>
          <a:p>
            <a:pPr marL="457200" indent="-457200" algn="just">
              <a:spcBef>
                <a:spcPts val="0"/>
              </a:spcBef>
              <a:spcAft>
                <a:spcPts val="0"/>
              </a:spcAft>
              <a:buFont typeface="Arial" panose="020B0604020202020204" pitchFamily="34" charset="0"/>
              <a:buChar char="•"/>
            </a:pPr>
            <a:endParaRPr lang="en-US" sz="2200" dirty="0">
              <a:latin typeface="+mn-lt"/>
            </a:endParaRPr>
          </a:p>
          <a:p>
            <a:pPr marL="457200" indent="-457200" algn="just">
              <a:spcBef>
                <a:spcPts val="0"/>
              </a:spcBef>
              <a:spcAft>
                <a:spcPts val="0"/>
              </a:spcAft>
              <a:buFont typeface="Arial" panose="020B0604020202020204" pitchFamily="34" charset="0"/>
              <a:buChar char="•"/>
            </a:pPr>
            <a:r>
              <a:rPr lang="en-US" sz="2200" dirty="0">
                <a:latin typeface="+mn-lt"/>
              </a:rPr>
              <a:t>Some courts cite important purpose of attorney-client privilege in the trustee-attorney context notwithstanding trustee’s duty to inform and report. </a:t>
            </a:r>
            <a:r>
              <a:rPr lang="en-US" sz="2200" i="1" dirty="0">
                <a:latin typeface="+mn-lt"/>
              </a:rPr>
              <a:t>See </a:t>
            </a:r>
            <a:r>
              <a:rPr lang="en-US" sz="2200" i="1" dirty="0" err="1">
                <a:latin typeface="+mn-lt"/>
              </a:rPr>
              <a:t>Huie</a:t>
            </a:r>
            <a:r>
              <a:rPr lang="en-US" sz="2200" i="1" dirty="0">
                <a:latin typeface="+mn-lt"/>
              </a:rPr>
              <a:t> v. </a:t>
            </a:r>
            <a:r>
              <a:rPr lang="en-US" sz="2200" i="1" dirty="0" err="1">
                <a:latin typeface="+mn-lt"/>
              </a:rPr>
              <a:t>DeShazo</a:t>
            </a:r>
            <a:r>
              <a:rPr lang="en-US" sz="2200" dirty="0">
                <a:latin typeface="+mn-lt"/>
              </a:rPr>
              <a:t>, 922 S.W.2d 920 (Tex. 1996)</a:t>
            </a:r>
          </a:p>
          <a:p>
            <a:pPr marL="457200" indent="-457200" algn="just">
              <a:spcBef>
                <a:spcPts val="0"/>
              </a:spcBef>
              <a:spcAft>
                <a:spcPts val="0"/>
              </a:spcAft>
              <a:buFont typeface="Arial" panose="020B0604020202020204" pitchFamily="34" charset="0"/>
              <a:buChar char="•"/>
            </a:pPr>
            <a:endParaRPr lang="en-US" sz="2200" dirty="0">
              <a:latin typeface="+mn-lt"/>
            </a:endParaRPr>
          </a:p>
          <a:p>
            <a:pPr marL="457200" indent="-457200" algn="just">
              <a:spcBef>
                <a:spcPts val="0"/>
              </a:spcBef>
              <a:spcAft>
                <a:spcPts val="0"/>
              </a:spcAft>
              <a:buFont typeface="Arial" panose="020B0604020202020204" pitchFamily="34" charset="0"/>
              <a:buChar char="•"/>
            </a:pPr>
            <a:r>
              <a:rPr lang="en-US" sz="2200" dirty="0">
                <a:latin typeface="+mn-lt"/>
              </a:rPr>
              <a:t>Other courts will not recognize the exception if it is not codified on the basis that the court should not recognize implied exceptions. </a:t>
            </a:r>
            <a:r>
              <a:rPr lang="en-US" sz="2200" i="1" dirty="0">
                <a:latin typeface="+mn-lt"/>
              </a:rPr>
              <a:t>See Wells Fargo Bank, N.A. v. Superior Court</a:t>
            </a:r>
            <a:r>
              <a:rPr lang="en-US" sz="2200" dirty="0">
                <a:latin typeface="+mn-lt"/>
              </a:rPr>
              <a:t>, 990 P.2d 591 (Cal. 2000)</a:t>
            </a:r>
          </a:p>
          <a:p>
            <a:endParaRPr lang="en-US" sz="2400" spc="0" dirty="0">
              <a:latin typeface="+mj-lt"/>
            </a:endParaRPr>
          </a:p>
        </p:txBody>
      </p:sp>
      <p:pic>
        <p:nvPicPr>
          <p:cNvPr id="7" name="Picture 6">
            <a:extLst>
              <a:ext uri="{FF2B5EF4-FFF2-40B4-BE49-F238E27FC236}">
                <a16:creationId xmlns:a16="http://schemas.microsoft.com/office/drawing/2014/main" id="{37D4D138-D5FA-4807-95B3-038EDD4AE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8" name="Picture 7">
            <a:extLst>
              <a:ext uri="{FF2B5EF4-FFF2-40B4-BE49-F238E27FC236}">
                <a16:creationId xmlns:a16="http://schemas.microsoft.com/office/drawing/2014/main" id="{650DCAFB-FB58-4ED0-BD01-0A6C2646C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9" name="Picture 8">
            <a:extLst>
              <a:ext uri="{FF2B5EF4-FFF2-40B4-BE49-F238E27FC236}">
                <a16:creationId xmlns:a16="http://schemas.microsoft.com/office/drawing/2014/main" id="{B053A589-611F-4B63-B113-A89FA81281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54696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93F5-F2E5-2A1B-1FFD-56847766C24E}"/>
              </a:ext>
            </a:extLst>
          </p:cNvPr>
          <p:cNvSpPr>
            <a:spLocks noGrp="1"/>
          </p:cNvSpPr>
          <p:nvPr>
            <p:ph type="title"/>
          </p:nvPr>
        </p:nvSpPr>
        <p:spPr/>
        <p:txBody>
          <a:bodyPr/>
          <a:lstStyle/>
          <a:p>
            <a:r>
              <a:rPr lang="en-US" sz="3200" dirty="0"/>
              <a:t>The Fiduciary Exception – Recognized </a:t>
            </a:r>
          </a:p>
        </p:txBody>
      </p:sp>
      <p:sp>
        <p:nvSpPr>
          <p:cNvPr id="3" name="Footer Placeholder 2">
            <a:extLst>
              <a:ext uri="{FF2B5EF4-FFF2-40B4-BE49-F238E27FC236}">
                <a16:creationId xmlns:a16="http://schemas.microsoft.com/office/drawing/2014/main" id="{50CB3896-8F77-5A7A-5967-0B6C5F07E2BA}"/>
              </a:ext>
            </a:extLst>
          </p:cNvPr>
          <p:cNvSpPr>
            <a:spLocks noGrp="1"/>
          </p:cNvSpPr>
          <p:nvPr>
            <p:ph type="ftr" sz="quarter" idx="10"/>
          </p:nvPr>
        </p:nvSpPr>
        <p:spPr/>
        <p:txBody>
          <a:bodyPr/>
          <a:lstStyle/>
          <a:p>
            <a:r>
              <a:rPr lang="en-GB"/>
              <a:t>© 2024 Levenfeld Pearlstein, LLC, Morris Nichols Arsht &amp; Tunnell Greenleaf Trust, and Gordon, Fournarius &amp; Marmmarella, P.A. </a:t>
            </a:r>
            <a:endParaRPr lang="en-GB" dirty="0"/>
          </a:p>
        </p:txBody>
      </p:sp>
      <p:sp>
        <p:nvSpPr>
          <p:cNvPr id="4" name="Slide Number Placeholder 3">
            <a:extLst>
              <a:ext uri="{FF2B5EF4-FFF2-40B4-BE49-F238E27FC236}">
                <a16:creationId xmlns:a16="http://schemas.microsoft.com/office/drawing/2014/main" id="{06A0FD1B-5591-4EEE-EE0A-14D445B4F960}"/>
              </a:ext>
            </a:extLst>
          </p:cNvPr>
          <p:cNvSpPr>
            <a:spLocks noGrp="1"/>
          </p:cNvSpPr>
          <p:nvPr>
            <p:ph type="sldNum" sz="quarter" idx="11"/>
          </p:nvPr>
        </p:nvSpPr>
        <p:spPr/>
        <p:txBody>
          <a:bodyPr/>
          <a:lstStyle/>
          <a:p>
            <a:fld id="{6D268EC6-F668-460A-907C-E9180B3BA416}" type="slidenum">
              <a:rPr lang="en-GB" smtClean="0"/>
              <a:pPr/>
              <a:t>45</a:t>
            </a:fld>
            <a:endParaRPr lang="en-GB" dirty="0"/>
          </a:p>
        </p:txBody>
      </p:sp>
      <p:sp>
        <p:nvSpPr>
          <p:cNvPr id="5" name="Text Placeholder 4">
            <a:extLst>
              <a:ext uri="{FF2B5EF4-FFF2-40B4-BE49-F238E27FC236}">
                <a16:creationId xmlns:a16="http://schemas.microsoft.com/office/drawing/2014/main" id="{68590E6B-3EF3-B5DA-D820-3797E6672EDE}"/>
              </a:ext>
            </a:extLst>
          </p:cNvPr>
          <p:cNvSpPr>
            <a:spLocks noGrp="1"/>
          </p:cNvSpPr>
          <p:nvPr>
            <p:ph type="body" sz="quarter" idx="12"/>
          </p:nvPr>
        </p:nvSpPr>
        <p:spPr>
          <a:xfrm>
            <a:off x="512667" y="1070345"/>
            <a:ext cx="10588626" cy="4270374"/>
          </a:xfrm>
        </p:spPr>
        <p:txBody>
          <a:bodyPr/>
          <a:lstStyle/>
          <a:p>
            <a:pPr algn="just">
              <a:spcBef>
                <a:spcPts val="0"/>
              </a:spcBef>
              <a:spcAft>
                <a:spcPts val="0"/>
              </a:spcAft>
              <a:defRPr/>
            </a:pPr>
            <a:r>
              <a:rPr lang="en-US" sz="2400" spc="-30" dirty="0">
                <a:solidFill>
                  <a:schemeClr val="accent1"/>
                </a:solidFill>
                <a:latin typeface="+mj-lt"/>
              </a:rPr>
              <a:t>States that recognize the fiduciary exception (Delaware and others)</a:t>
            </a:r>
          </a:p>
          <a:p>
            <a:pPr marR="0" lvl="0" algn="just"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40" normalizeH="0" baseline="0" noProof="0" dirty="0">
              <a:ln>
                <a:noFill/>
              </a:ln>
              <a:solidFill>
                <a:prstClr val="black"/>
              </a:solidFill>
              <a:effectLst/>
              <a:uLnTx/>
              <a:uFillTx/>
              <a:latin typeface="+mj-lt"/>
              <a:ea typeface="+mn-ea"/>
              <a:cs typeface="Time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40" normalizeH="0" baseline="0" noProof="0" dirty="0">
                <a:ln>
                  <a:noFill/>
                </a:ln>
                <a:solidFill>
                  <a:prstClr val="black"/>
                </a:solidFill>
                <a:effectLst/>
                <a:uLnTx/>
                <a:uFillTx/>
                <a:latin typeface="+mj-lt"/>
                <a:ea typeface="+mn-ea"/>
                <a:cs typeface="Times"/>
              </a:rPr>
              <a:t>Two Part Test - (1) whether counsel was retained to represent the trust and provide advice in the interests of the trust and beneficiaries </a:t>
            </a:r>
            <a:r>
              <a:rPr kumimoji="0" lang="en-US" sz="2400" b="0" i="0" u="sng" strike="noStrike" kern="1200" cap="none" spc="-40" normalizeH="0" baseline="0" noProof="0" dirty="0">
                <a:ln>
                  <a:noFill/>
                </a:ln>
                <a:solidFill>
                  <a:prstClr val="black"/>
                </a:solidFill>
                <a:effectLst/>
                <a:uLnTx/>
                <a:uFillTx/>
                <a:latin typeface="+mj-lt"/>
                <a:ea typeface="+mn-ea"/>
                <a:cs typeface="Times"/>
              </a:rPr>
              <a:t>or</a:t>
            </a:r>
            <a:r>
              <a:rPr kumimoji="0" lang="en-US" sz="2400" b="0" i="0" u="none" strike="noStrike" kern="1200" cap="none" spc="-40" normalizeH="0" baseline="0" noProof="0" dirty="0">
                <a:ln>
                  <a:noFill/>
                </a:ln>
                <a:solidFill>
                  <a:prstClr val="black"/>
                </a:solidFill>
                <a:effectLst/>
                <a:uLnTx/>
                <a:uFillTx/>
                <a:latin typeface="+mj-lt"/>
                <a:ea typeface="+mn-ea"/>
                <a:cs typeface="Times"/>
              </a:rPr>
              <a:t> to protect the trustee in anticipation of litigation and (2) whether information is necessary for the beneficiaries to hold the trustees accountable with respect to the trustees’ exercise of their fiduciary duties. </a:t>
            </a:r>
            <a:r>
              <a:rPr kumimoji="0" lang="en-US" sz="2400" b="0" i="1" u="none" strike="noStrike" kern="1200" cap="none" spc="-40" normalizeH="0" baseline="0" noProof="0" dirty="0">
                <a:ln>
                  <a:noFill/>
                </a:ln>
                <a:solidFill>
                  <a:prstClr val="black"/>
                </a:solidFill>
                <a:effectLst/>
                <a:uLnTx/>
                <a:uFillTx/>
                <a:latin typeface="+mj-lt"/>
                <a:ea typeface="+mn-ea"/>
                <a:cs typeface="Times"/>
              </a:rPr>
              <a:t>Riggs </a:t>
            </a:r>
            <a:r>
              <a:rPr kumimoji="0" lang="en-US" sz="2400" b="0" i="1" u="none" strike="noStrike" kern="1200" cap="none" spc="-40" normalizeH="0" baseline="0" noProof="0" dirty="0" err="1">
                <a:ln>
                  <a:noFill/>
                </a:ln>
                <a:solidFill>
                  <a:prstClr val="black"/>
                </a:solidFill>
                <a:effectLst/>
                <a:uLnTx/>
                <a:uFillTx/>
                <a:latin typeface="+mj-lt"/>
                <a:ea typeface="+mn-ea"/>
                <a:cs typeface="Times"/>
              </a:rPr>
              <a:t>Nat’l</a:t>
            </a:r>
            <a:r>
              <a:rPr kumimoji="0" lang="en-US" sz="2400" b="0" i="1" u="none" strike="noStrike" kern="1200" cap="none" spc="-40" normalizeH="0" baseline="0" noProof="0" dirty="0">
                <a:ln>
                  <a:noFill/>
                </a:ln>
                <a:solidFill>
                  <a:prstClr val="black"/>
                </a:solidFill>
                <a:effectLst/>
                <a:uLnTx/>
                <a:uFillTx/>
                <a:latin typeface="+mj-lt"/>
                <a:ea typeface="+mn-ea"/>
                <a:cs typeface="Times"/>
              </a:rPr>
              <a:t> Bank of Washington, D.C. v. Zimmer</a:t>
            </a:r>
            <a:r>
              <a:rPr kumimoji="0" lang="en-US" sz="2400" b="0" i="0" u="none" strike="noStrike" kern="1200" cap="none" spc="-40" normalizeH="0" baseline="0" noProof="0" dirty="0">
                <a:ln>
                  <a:noFill/>
                </a:ln>
                <a:solidFill>
                  <a:prstClr val="black"/>
                </a:solidFill>
                <a:effectLst/>
                <a:uLnTx/>
                <a:uFillTx/>
                <a:latin typeface="+mj-lt"/>
                <a:ea typeface="+mn-ea"/>
                <a:cs typeface="Times"/>
              </a:rPr>
              <a:t>, 355 A. 2d 709 (Del. Ch. 1976)</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prstClr val="black"/>
              </a:solidFill>
              <a:latin typeface="+mj-lt"/>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mj-lt"/>
              </a:rPr>
              <a:t>Source of payment for legal fees (trust or trustee’s own funds) is not dispositive but is a “significant factor”.  See 12 </a:t>
            </a:r>
            <a:r>
              <a:rPr lang="en-US" sz="2400" u="sng" dirty="0">
                <a:solidFill>
                  <a:prstClr val="black"/>
                </a:solidFill>
                <a:latin typeface="+mj-lt"/>
              </a:rPr>
              <a:t>Del.</a:t>
            </a:r>
            <a:r>
              <a:rPr lang="en-US" sz="2400" dirty="0">
                <a:solidFill>
                  <a:prstClr val="black"/>
                </a:solidFill>
                <a:latin typeface="+mj-lt"/>
              </a:rPr>
              <a:t> </a:t>
            </a:r>
            <a:r>
              <a:rPr lang="en-US" sz="2400" u="sng" dirty="0">
                <a:solidFill>
                  <a:prstClr val="black"/>
                </a:solidFill>
                <a:latin typeface="+mj-lt"/>
              </a:rPr>
              <a:t>C.</a:t>
            </a:r>
            <a:r>
              <a:rPr lang="en-US" sz="2400" dirty="0">
                <a:solidFill>
                  <a:prstClr val="black"/>
                </a:solidFill>
                <a:latin typeface="+mj-lt"/>
              </a:rPr>
              <a:t> 3333 and </a:t>
            </a:r>
            <a:r>
              <a:rPr lang="en-US" sz="2400" i="1" dirty="0">
                <a:solidFill>
                  <a:prstClr val="black"/>
                </a:solidFill>
                <a:latin typeface="+mj-lt"/>
              </a:rPr>
              <a:t>J.P. Morgan Trust Company of Delaware v. Fisher</a:t>
            </a:r>
            <a:r>
              <a:rPr lang="en-US" sz="2400" dirty="0">
                <a:solidFill>
                  <a:prstClr val="black"/>
                </a:solidFill>
                <a:latin typeface="+mj-lt"/>
              </a:rPr>
              <a:t>, 2019 WL 6605863 (Del. Ch. Dec. 5, 2019)</a:t>
            </a:r>
            <a:endParaRPr lang="en-US" sz="2400" dirty="0">
              <a:latin typeface="+mn-lt"/>
            </a:endParaRPr>
          </a:p>
          <a:p>
            <a:pPr marL="342900" indent="-342900">
              <a:buFont typeface="Arial" panose="020B0604020202020204" pitchFamily="34" charset="0"/>
              <a:buChar char="•"/>
            </a:pPr>
            <a:endParaRPr lang="en-US" sz="2400" spc="0" dirty="0">
              <a:latin typeface="+mj-lt"/>
            </a:endParaRPr>
          </a:p>
        </p:txBody>
      </p:sp>
      <p:pic>
        <p:nvPicPr>
          <p:cNvPr id="7" name="Picture 6">
            <a:extLst>
              <a:ext uri="{FF2B5EF4-FFF2-40B4-BE49-F238E27FC236}">
                <a16:creationId xmlns:a16="http://schemas.microsoft.com/office/drawing/2014/main" id="{37D4D138-D5FA-4807-95B3-038EDD4AE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8" name="Picture 7">
            <a:extLst>
              <a:ext uri="{FF2B5EF4-FFF2-40B4-BE49-F238E27FC236}">
                <a16:creationId xmlns:a16="http://schemas.microsoft.com/office/drawing/2014/main" id="{650DCAFB-FB58-4ED0-BD01-0A6C2646C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9" name="Picture 8">
            <a:extLst>
              <a:ext uri="{FF2B5EF4-FFF2-40B4-BE49-F238E27FC236}">
                <a16:creationId xmlns:a16="http://schemas.microsoft.com/office/drawing/2014/main" id="{B053A589-611F-4B63-B113-A89FA81281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2969720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18017" y="1761763"/>
            <a:ext cx="9855220" cy="2328862"/>
          </a:xfrm>
        </p:spPr>
        <p:txBody>
          <a:bodyPr/>
          <a:lstStyle/>
          <a:p>
            <a:r>
              <a:rPr lang="en-US" sz="6000" spc="-150" dirty="0"/>
              <a:t>Key Take Aways</a:t>
            </a:r>
          </a:p>
        </p:txBody>
      </p:sp>
      <p:sp>
        <p:nvSpPr>
          <p:cNvPr id="4" name="Footer Placeholder 3"/>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p:cNvSpPr>
            <a:spLocks noGrp="1"/>
          </p:cNvSpPr>
          <p:nvPr>
            <p:ph type="sldNum" sz="quarter" idx="12"/>
          </p:nvPr>
        </p:nvSpPr>
        <p:spPr/>
        <p:txBody>
          <a:bodyPr/>
          <a:lstStyle/>
          <a:p>
            <a:fld id="{6D268EC6-F668-460A-907C-E9180B3BA416}" type="slidenum">
              <a:rPr lang="en-GB" smtClean="0"/>
              <a:pPr/>
              <a:t>46</a:t>
            </a:fld>
            <a:endParaRPr lang="en-GB"/>
          </a:p>
        </p:txBody>
      </p:sp>
      <p:pic>
        <p:nvPicPr>
          <p:cNvPr id="7" name="Picture 6">
            <a:extLst>
              <a:ext uri="{FF2B5EF4-FFF2-40B4-BE49-F238E27FC236}">
                <a16:creationId xmlns:a16="http://schemas.microsoft.com/office/drawing/2014/main" id="{823C1834-AD48-4DEA-BE35-AB7F134F8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834" y="6061477"/>
            <a:ext cx="1080399" cy="329184"/>
          </a:xfrm>
          <a:prstGeom prst="rect">
            <a:avLst/>
          </a:prstGeom>
        </p:spPr>
      </p:pic>
      <p:pic>
        <p:nvPicPr>
          <p:cNvPr id="8" name="Picture 7">
            <a:extLst>
              <a:ext uri="{FF2B5EF4-FFF2-40B4-BE49-F238E27FC236}">
                <a16:creationId xmlns:a16="http://schemas.microsoft.com/office/drawing/2014/main" id="{0F956690-5C55-45BF-B21E-E488812AD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9" name="Picture 8">
            <a:extLst>
              <a:ext uri="{FF2B5EF4-FFF2-40B4-BE49-F238E27FC236}">
                <a16:creationId xmlns:a16="http://schemas.microsoft.com/office/drawing/2014/main" id="{096CE77E-F32D-4D21-B1CE-86EF9130DC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E3195-D721-5998-791E-F541E5CEDE5F}"/>
              </a:ext>
            </a:extLst>
          </p:cNvPr>
          <p:cNvSpPr>
            <a:spLocks noGrp="1"/>
          </p:cNvSpPr>
          <p:nvPr>
            <p:ph type="title"/>
          </p:nvPr>
        </p:nvSpPr>
        <p:spPr/>
        <p:txBody>
          <a:bodyPr/>
          <a:lstStyle/>
          <a:p>
            <a:r>
              <a:rPr lang="en-US" sz="3200" dirty="0"/>
              <a:t>Key Take Aways</a:t>
            </a:r>
          </a:p>
        </p:txBody>
      </p:sp>
      <p:sp>
        <p:nvSpPr>
          <p:cNvPr id="3" name="Content Placeholder 2">
            <a:extLst>
              <a:ext uri="{FF2B5EF4-FFF2-40B4-BE49-F238E27FC236}">
                <a16:creationId xmlns:a16="http://schemas.microsoft.com/office/drawing/2014/main" id="{FB160666-8455-2B1A-1217-01436DCD4A4F}"/>
              </a:ext>
            </a:extLst>
          </p:cNvPr>
          <p:cNvSpPr>
            <a:spLocks noGrp="1"/>
          </p:cNvSpPr>
          <p:nvPr>
            <p:ph idx="1"/>
          </p:nvPr>
        </p:nvSpPr>
        <p:spPr>
          <a:xfrm>
            <a:off x="801624" y="1161848"/>
            <a:ext cx="10588752" cy="4251960"/>
          </a:xfrm>
        </p:spPr>
        <p:txBody>
          <a:bodyPr/>
          <a:lstStyle/>
          <a:p>
            <a:pPr marL="285750" indent="-285750">
              <a:spcBef>
                <a:spcPts val="1200"/>
              </a:spcBef>
              <a:spcAft>
                <a:spcPts val="1200"/>
              </a:spcAft>
              <a:buFont typeface="Arial" panose="020B0604020202020204" pitchFamily="34" charset="0"/>
              <a:buChar char="•"/>
            </a:pPr>
            <a:r>
              <a:rPr lang="en-US" sz="2400" spc="0" dirty="0">
                <a:latin typeface="+mj-lt"/>
              </a:rPr>
              <a:t>Delaware has long-established trust laws. However, the various uniform trust-related acts have been widely adopted, and adoption is continuing.</a:t>
            </a:r>
          </a:p>
          <a:p>
            <a:pPr marL="285750" indent="-285750">
              <a:spcBef>
                <a:spcPts val="1200"/>
              </a:spcBef>
              <a:spcAft>
                <a:spcPts val="1200"/>
              </a:spcAft>
              <a:buFont typeface="Arial" panose="020B0604020202020204" pitchFamily="34" charset="0"/>
              <a:buChar char="•"/>
            </a:pPr>
            <a:r>
              <a:rPr lang="en-US" sz="2400" spc="0" dirty="0">
                <a:latin typeface="+mj-lt"/>
              </a:rPr>
              <a:t>Be aware of material distinctions between Delaware and the uniform laws “mainstream.”</a:t>
            </a:r>
          </a:p>
          <a:p>
            <a:pPr marL="285750" indent="-285750">
              <a:spcBef>
                <a:spcPts val="1200"/>
              </a:spcBef>
              <a:spcAft>
                <a:spcPts val="1200"/>
              </a:spcAft>
              <a:buFont typeface="Arial" panose="020B0604020202020204" pitchFamily="34" charset="0"/>
              <a:buChar char="•"/>
            </a:pPr>
            <a:r>
              <a:rPr lang="en-US" sz="2400" spc="0" dirty="0">
                <a:latin typeface="+mj-lt"/>
              </a:rPr>
              <a:t>State law requirements as to beneficiary notices and information when carefully adhered to provide for communication which reduce generally reduces fiduciary risk.</a:t>
            </a:r>
          </a:p>
          <a:p>
            <a:pPr marL="285750" indent="-285750">
              <a:spcBef>
                <a:spcPts val="1200"/>
              </a:spcBef>
              <a:spcAft>
                <a:spcPts val="1200"/>
              </a:spcAft>
              <a:buFont typeface="Arial" panose="020B0604020202020204" pitchFamily="34" charset="0"/>
              <a:buChar char="•"/>
            </a:pPr>
            <a:r>
              <a:rPr lang="en-US" sz="2400" spc="0" dirty="0">
                <a:latin typeface="+mj-lt"/>
              </a:rPr>
              <a:t>The many available means of trust modification provide for flexibility essential to beneficiary relations and risk management, particularly in trust migration.</a:t>
            </a:r>
          </a:p>
        </p:txBody>
      </p:sp>
      <p:sp>
        <p:nvSpPr>
          <p:cNvPr id="4" name="Footer Placeholder 3">
            <a:extLst>
              <a:ext uri="{FF2B5EF4-FFF2-40B4-BE49-F238E27FC236}">
                <a16:creationId xmlns:a16="http://schemas.microsoft.com/office/drawing/2014/main" id="{6BCDF94A-D258-408D-3EE3-DD1A3F542E5B}"/>
              </a:ext>
            </a:extLst>
          </p:cNvPr>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a:extLst>
              <a:ext uri="{FF2B5EF4-FFF2-40B4-BE49-F238E27FC236}">
                <a16:creationId xmlns:a16="http://schemas.microsoft.com/office/drawing/2014/main" id="{C4B6FF3F-C3AF-FB40-F2B8-78FF021BF619}"/>
              </a:ext>
            </a:extLst>
          </p:cNvPr>
          <p:cNvSpPr>
            <a:spLocks noGrp="1"/>
          </p:cNvSpPr>
          <p:nvPr>
            <p:ph type="sldNum" sz="quarter" idx="12"/>
          </p:nvPr>
        </p:nvSpPr>
        <p:spPr/>
        <p:txBody>
          <a:bodyPr/>
          <a:lstStyle/>
          <a:p>
            <a:fld id="{6D268EC6-F668-460A-907C-E9180B3BA416}" type="slidenum">
              <a:rPr lang="en-GB" smtClean="0"/>
              <a:pPr/>
              <a:t>47</a:t>
            </a:fld>
            <a:endParaRPr lang="en-GB"/>
          </a:p>
        </p:txBody>
      </p:sp>
      <p:pic>
        <p:nvPicPr>
          <p:cNvPr id="7" name="Picture 6">
            <a:extLst>
              <a:ext uri="{FF2B5EF4-FFF2-40B4-BE49-F238E27FC236}">
                <a16:creationId xmlns:a16="http://schemas.microsoft.com/office/drawing/2014/main" id="{BEE5E255-175F-46BA-827C-59348BC00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8" name="Picture 7">
            <a:extLst>
              <a:ext uri="{FF2B5EF4-FFF2-40B4-BE49-F238E27FC236}">
                <a16:creationId xmlns:a16="http://schemas.microsoft.com/office/drawing/2014/main" id="{B50018F9-3B15-47E4-8AAF-4550AB6567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9" name="Picture 8">
            <a:extLst>
              <a:ext uri="{FF2B5EF4-FFF2-40B4-BE49-F238E27FC236}">
                <a16:creationId xmlns:a16="http://schemas.microsoft.com/office/drawing/2014/main" id="{DB235E8E-4824-411C-9386-8878ED47D9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1476777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7200" spc="-150" dirty="0"/>
              <a:t>Any questions?</a:t>
            </a:r>
          </a:p>
        </p:txBody>
      </p:sp>
      <p:sp>
        <p:nvSpPr>
          <p:cNvPr id="7" name="Text Placeholder 6"/>
          <p:cNvSpPr>
            <a:spLocks noGrp="1"/>
          </p:cNvSpPr>
          <p:nvPr>
            <p:ph type="body" idx="1"/>
          </p:nvPr>
        </p:nvSpPr>
        <p:spPr/>
        <p:txBody>
          <a:bodyPr/>
          <a:lstStyle/>
          <a:p>
            <a:r>
              <a:rPr lang="en-US" dirty="0">
                <a:latin typeface="+mn-lt"/>
              </a:rPr>
              <a:t>Ask us anything. We’re happy to answer now, </a:t>
            </a:r>
            <a:br>
              <a:rPr lang="en-US" dirty="0">
                <a:latin typeface="+mn-lt"/>
              </a:rPr>
            </a:br>
            <a:r>
              <a:rPr lang="en-US" dirty="0">
                <a:latin typeface="+mn-lt"/>
              </a:rPr>
              <a:t>or connect with us later if you prefer.</a:t>
            </a:r>
          </a:p>
        </p:txBody>
      </p:sp>
      <p:sp>
        <p:nvSpPr>
          <p:cNvPr id="4" name="Footer Placeholder 3"/>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p:cNvSpPr>
            <a:spLocks noGrp="1"/>
          </p:cNvSpPr>
          <p:nvPr>
            <p:ph type="sldNum" sz="quarter" idx="12"/>
          </p:nvPr>
        </p:nvSpPr>
        <p:spPr/>
        <p:txBody>
          <a:bodyPr/>
          <a:lstStyle/>
          <a:p>
            <a:fld id="{6D268EC6-F668-460A-907C-E9180B3BA416}" type="slidenum">
              <a:rPr lang="en-GB" smtClean="0"/>
              <a:pPr/>
              <a:t>48</a:t>
            </a:fld>
            <a:endParaRPr lang="en-GB"/>
          </a:p>
        </p:txBody>
      </p:sp>
      <p:pic>
        <p:nvPicPr>
          <p:cNvPr id="3" name="Picture 2">
            <a:extLst>
              <a:ext uri="{FF2B5EF4-FFF2-40B4-BE49-F238E27FC236}">
                <a16:creationId xmlns:a16="http://schemas.microsoft.com/office/drawing/2014/main" id="{A99CF760-F748-C886-FFD6-A9F6BE62B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834" y="6061477"/>
            <a:ext cx="1080399" cy="329184"/>
          </a:xfrm>
          <a:prstGeom prst="rect">
            <a:avLst/>
          </a:prstGeom>
        </p:spPr>
      </p:pic>
      <p:pic>
        <p:nvPicPr>
          <p:cNvPr id="8" name="Picture 7">
            <a:extLst>
              <a:ext uri="{FF2B5EF4-FFF2-40B4-BE49-F238E27FC236}">
                <a16:creationId xmlns:a16="http://schemas.microsoft.com/office/drawing/2014/main" id="{C7C23A30-AE44-47DE-85E0-7BB674FFF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0" name="Picture 9">
            <a:extLst>
              <a:ext uri="{FF2B5EF4-FFF2-40B4-BE49-F238E27FC236}">
                <a16:creationId xmlns:a16="http://schemas.microsoft.com/office/drawing/2014/main" id="{80109C02-60C8-4407-A20F-E11DFC1A96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4D17-7952-C2C0-AF6F-C0E2442EB4B8}"/>
              </a:ext>
            </a:extLst>
          </p:cNvPr>
          <p:cNvSpPr>
            <a:spLocks noGrp="1"/>
          </p:cNvSpPr>
          <p:nvPr>
            <p:ph type="title"/>
          </p:nvPr>
        </p:nvSpPr>
        <p:spPr/>
        <p:txBody>
          <a:bodyPr/>
          <a:lstStyle/>
          <a:p>
            <a:r>
              <a:rPr lang="en-US" sz="3200" dirty="0"/>
              <a:t>Special Thanks</a:t>
            </a:r>
          </a:p>
        </p:txBody>
      </p:sp>
      <p:sp>
        <p:nvSpPr>
          <p:cNvPr id="3" name="Content Placeholder 2">
            <a:extLst>
              <a:ext uri="{FF2B5EF4-FFF2-40B4-BE49-F238E27FC236}">
                <a16:creationId xmlns:a16="http://schemas.microsoft.com/office/drawing/2014/main" id="{2DBA2A49-27A3-7F0B-A775-BFFE182DD1DC}"/>
              </a:ext>
            </a:extLst>
          </p:cNvPr>
          <p:cNvSpPr>
            <a:spLocks noGrp="1"/>
          </p:cNvSpPr>
          <p:nvPr>
            <p:ph idx="1"/>
          </p:nvPr>
        </p:nvSpPr>
        <p:spPr>
          <a:xfrm>
            <a:off x="804672" y="1368337"/>
            <a:ext cx="10588752" cy="4251960"/>
          </a:xfrm>
        </p:spPr>
        <p:txBody>
          <a:bodyPr/>
          <a:lstStyle/>
          <a:p>
            <a:r>
              <a:rPr lang="en-US" sz="2400" b="1" kern="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We thank everyone not here today who made this presentation possible:</a:t>
            </a:r>
            <a:endParaRPr lang="en-US" sz="2400" kern="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285750" lvl="1" indent="-285750">
              <a:lnSpc>
                <a:spcPct val="100000"/>
              </a:lnSpc>
              <a:spcBef>
                <a:spcPts val="600"/>
              </a:spcBef>
              <a:buFont typeface="Arial" panose="020B0604020202020204" pitchFamily="34" charset="0"/>
              <a:buChar char="•"/>
            </a:pPr>
            <a:r>
              <a:rPr lang="en-US" sz="2000" kern="0" cap="none" spc="0" dirty="0">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rPr>
              <a:t>Levenfeld Pearlstein Marketing Team</a:t>
            </a:r>
          </a:p>
          <a:p>
            <a:pPr marL="285750" lvl="1" indent="-285750">
              <a:lnSpc>
                <a:spcPct val="100000"/>
              </a:lnSpc>
              <a:spcBef>
                <a:spcPts val="600"/>
              </a:spcBef>
              <a:buFont typeface="Arial" panose="020B0604020202020204" pitchFamily="34" charset="0"/>
              <a:buChar char="•"/>
            </a:pPr>
            <a:r>
              <a:rPr lang="en-US" sz="2000" kern="0" cap="none" spc="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Levenfeld Pearlstein Trusts and Estates Legal Coordinators</a:t>
            </a:r>
          </a:p>
          <a:p>
            <a:pPr marL="285750" lvl="1" indent="-285750">
              <a:lnSpc>
                <a:spcPct val="100000"/>
              </a:lnSpc>
              <a:spcBef>
                <a:spcPts val="600"/>
              </a:spcBef>
              <a:buFont typeface="Arial" panose="020B0604020202020204" pitchFamily="34" charset="0"/>
              <a:buChar char="•"/>
            </a:pPr>
            <a:r>
              <a:rPr lang="en-US" sz="2000" kern="0" cap="none" spc="0"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Kyna</a:t>
            </a:r>
            <a:r>
              <a:rPr lang="en-US" sz="2000" kern="0" cap="none" spc="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Smith and James Fuller of Morris Nichols</a:t>
            </a:r>
          </a:p>
          <a:p>
            <a:pPr marL="285750" lvl="1" indent="-285750">
              <a:lnSpc>
                <a:spcPct val="100000"/>
              </a:lnSpc>
              <a:spcBef>
                <a:spcPts val="600"/>
              </a:spcBef>
              <a:buFont typeface="Arial" panose="020B0604020202020204" pitchFamily="34" charset="0"/>
              <a:buChar char="•"/>
            </a:pPr>
            <a:r>
              <a:rPr lang="en-US" sz="2000" kern="0" cap="none" spc="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Maggie Walker of Greenleaf Trust</a:t>
            </a:r>
            <a:endParaRPr lang="en-US" sz="2000" kern="0" cap="none" spc="0" dirty="0">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lvl="1" indent="-285750">
              <a:lnSpc>
                <a:spcPct val="100000"/>
              </a:lnSpc>
              <a:spcBef>
                <a:spcPts val="600"/>
              </a:spcBef>
              <a:buFont typeface="Arial" panose="020B0604020202020204" pitchFamily="34" charset="0"/>
              <a:buChar char="•"/>
            </a:pPr>
            <a:r>
              <a:rPr lang="en-US" sz="2000" kern="0" cap="none" spc="0" dirty="0">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rPr>
              <a:t>Our clients and families who give meaning and purpose to the guidance we seek to provide and whose insights and wisdom make us better</a:t>
            </a:r>
          </a:p>
          <a:p>
            <a:endParaRPr lang="en-US" dirty="0"/>
          </a:p>
        </p:txBody>
      </p:sp>
      <p:sp>
        <p:nvSpPr>
          <p:cNvPr id="5" name="Slide Number Placeholder 4">
            <a:extLst>
              <a:ext uri="{FF2B5EF4-FFF2-40B4-BE49-F238E27FC236}">
                <a16:creationId xmlns:a16="http://schemas.microsoft.com/office/drawing/2014/main" id="{0F4D627C-565E-29AD-C08D-E1E73FE6577B}"/>
              </a:ext>
            </a:extLst>
          </p:cNvPr>
          <p:cNvSpPr>
            <a:spLocks noGrp="1"/>
          </p:cNvSpPr>
          <p:nvPr>
            <p:ph type="sldNum" sz="quarter" idx="12"/>
          </p:nvPr>
        </p:nvSpPr>
        <p:spPr/>
        <p:txBody>
          <a:bodyPr/>
          <a:lstStyle/>
          <a:p>
            <a:fld id="{6D268EC6-F668-460A-907C-E9180B3BA416}" type="slidenum">
              <a:rPr lang="en-GB" smtClean="0"/>
              <a:pPr/>
              <a:t>49</a:t>
            </a:fld>
            <a:endParaRPr lang="en-GB"/>
          </a:p>
        </p:txBody>
      </p:sp>
      <p:sp>
        <p:nvSpPr>
          <p:cNvPr id="7" name="Footer Placeholder 2">
            <a:extLst>
              <a:ext uri="{FF2B5EF4-FFF2-40B4-BE49-F238E27FC236}">
                <a16:creationId xmlns:a16="http://schemas.microsoft.com/office/drawing/2014/main" id="{CDE82C3B-385B-8118-45B1-C477DFD524BD}"/>
              </a:ext>
            </a:extLst>
          </p:cNvPr>
          <p:cNvSpPr txBox="1">
            <a:spLocks/>
          </p:cNvSpPr>
          <p:nvPr/>
        </p:nvSpPr>
        <p:spPr>
          <a:xfrm>
            <a:off x="6892366" y="6205749"/>
            <a:ext cx="4114800" cy="3291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10" normalizeH="0" baseline="0" noProof="0" dirty="0">
                <a:ln>
                  <a:noFill/>
                </a:ln>
                <a:solidFill>
                  <a:prstClr val="black"/>
                </a:solidFill>
                <a:effectLst/>
                <a:uLnTx/>
                <a:uFillTx/>
                <a:latin typeface="Arial"/>
                <a:ea typeface="+mn-ea"/>
                <a:cs typeface="+mn-cs"/>
              </a:rPr>
              <a:t>© 2024 Levenfeld Pearlstein, LLC, Morris Nichols Arsht &amp; </a:t>
            </a:r>
            <a:r>
              <a:rPr kumimoji="0" lang="en-GB" sz="1000" b="0" i="0" u="none" strike="noStrike" kern="0" cap="none" spc="-10" normalizeH="0" baseline="0" noProof="0" dirty="0" err="1">
                <a:ln>
                  <a:noFill/>
                </a:ln>
                <a:solidFill>
                  <a:prstClr val="black"/>
                </a:solidFill>
                <a:effectLst/>
                <a:uLnTx/>
                <a:uFillTx/>
                <a:latin typeface="Arial"/>
                <a:ea typeface="+mn-ea"/>
                <a:cs typeface="+mn-cs"/>
              </a:rPr>
              <a:t>Tunnell</a:t>
            </a:r>
            <a:r>
              <a:rPr kumimoji="0" lang="en-GB" sz="1000" b="0" i="0" u="none" strike="noStrike" kern="0" cap="none" spc="-10" normalizeH="0" baseline="0" noProof="0" dirty="0">
                <a:ln>
                  <a:noFill/>
                </a:ln>
                <a:solidFill>
                  <a:prstClr val="black"/>
                </a:solidFill>
                <a:effectLst/>
                <a:uLnTx/>
                <a:uFillTx/>
                <a:latin typeface="Arial"/>
                <a:ea typeface="+mn-ea"/>
                <a:cs typeface="+mn-cs"/>
              </a:rPr>
              <a:t> Greenleaf Trust, and Gordon, </a:t>
            </a:r>
            <a:r>
              <a:rPr kumimoji="0" lang="en-GB" sz="1000" b="0" i="0" u="none" strike="noStrike" kern="0" cap="none" spc="-10" normalizeH="0" baseline="0" noProof="0" dirty="0" err="1">
                <a:ln>
                  <a:noFill/>
                </a:ln>
                <a:solidFill>
                  <a:prstClr val="black"/>
                </a:solidFill>
                <a:effectLst/>
                <a:uLnTx/>
                <a:uFillTx/>
                <a:latin typeface="Arial"/>
                <a:ea typeface="+mn-ea"/>
                <a:cs typeface="+mn-cs"/>
              </a:rPr>
              <a:t>Fournarius</a:t>
            </a:r>
            <a:r>
              <a:rPr kumimoji="0" lang="en-GB" sz="1000" b="0" i="0" u="none" strike="noStrike" kern="0" cap="none" spc="-10" normalizeH="0" baseline="0" noProof="0" dirty="0">
                <a:ln>
                  <a:noFill/>
                </a:ln>
                <a:solidFill>
                  <a:prstClr val="black"/>
                </a:solidFill>
                <a:effectLst/>
                <a:uLnTx/>
                <a:uFillTx/>
                <a:latin typeface="Arial"/>
                <a:ea typeface="+mn-ea"/>
                <a:cs typeface="+mn-cs"/>
              </a:rPr>
              <a:t> &amp; </a:t>
            </a:r>
            <a:r>
              <a:rPr kumimoji="0" lang="en-GB" sz="1000" b="0" i="0" u="none" strike="noStrike" kern="0" cap="none" spc="-10" normalizeH="0" baseline="0" noProof="0" dirty="0" err="1">
                <a:ln>
                  <a:noFill/>
                </a:ln>
                <a:solidFill>
                  <a:prstClr val="black"/>
                </a:solidFill>
                <a:effectLst/>
                <a:uLnTx/>
                <a:uFillTx/>
                <a:latin typeface="Arial"/>
                <a:ea typeface="+mn-ea"/>
                <a:cs typeface="+mn-cs"/>
              </a:rPr>
              <a:t>Marmmarella</a:t>
            </a:r>
            <a:r>
              <a:rPr kumimoji="0" lang="en-GB" sz="1000" b="0" i="0" u="none" strike="noStrike" kern="0" cap="none" spc="-10" normalizeH="0" baseline="0" noProof="0" dirty="0">
                <a:ln>
                  <a:noFill/>
                </a:ln>
                <a:solidFill>
                  <a:prstClr val="black"/>
                </a:solidFill>
                <a:effectLst/>
                <a:uLnTx/>
                <a:uFillTx/>
                <a:latin typeface="Arial"/>
                <a:ea typeface="+mn-ea"/>
                <a:cs typeface="+mn-cs"/>
              </a:rPr>
              <a:t>, P.A.</a:t>
            </a:r>
          </a:p>
        </p:txBody>
      </p:sp>
      <p:pic>
        <p:nvPicPr>
          <p:cNvPr id="8" name="Picture 7">
            <a:extLst>
              <a:ext uri="{FF2B5EF4-FFF2-40B4-BE49-F238E27FC236}">
                <a16:creationId xmlns:a16="http://schemas.microsoft.com/office/drawing/2014/main" id="{38CD12E3-B287-4B57-888D-3739022E6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9" name="Picture 8">
            <a:extLst>
              <a:ext uri="{FF2B5EF4-FFF2-40B4-BE49-F238E27FC236}">
                <a16:creationId xmlns:a16="http://schemas.microsoft.com/office/drawing/2014/main" id="{4E3632FF-6FED-40F7-9720-DF7196D0FA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0" name="Picture 9">
            <a:extLst>
              <a:ext uri="{FF2B5EF4-FFF2-40B4-BE49-F238E27FC236}">
                <a16:creationId xmlns:a16="http://schemas.microsoft.com/office/drawing/2014/main" id="{0E118CE9-5D19-4EED-B93D-3AF790BD71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
        <p:nvSpPr>
          <p:cNvPr id="4" name="Footer Placeholder 3">
            <a:extLst>
              <a:ext uri="{FF2B5EF4-FFF2-40B4-BE49-F238E27FC236}">
                <a16:creationId xmlns:a16="http://schemas.microsoft.com/office/drawing/2014/main" id="{E2DC8037-10D2-F773-7098-5050E9C4F163}"/>
              </a:ext>
            </a:extLst>
          </p:cNvPr>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Tree>
    <p:extLst>
      <p:ext uri="{BB962C8B-B14F-4D97-AF65-F5344CB8AC3E}">
        <p14:creationId xmlns:p14="http://schemas.microsoft.com/office/powerpoint/2010/main" val="1991006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C8CD-8E1F-7EBA-4DBF-35255056AF77}"/>
              </a:ext>
            </a:extLst>
          </p:cNvPr>
          <p:cNvSpPr>
            <a:spLocks noGrp="1"/>
          </p:cNvSpPr>
          <p:nvPr>
            <p:ph type="title"/>
          </p:nvPr>
        </p:nvSpPr>
        <p:spPr/>
        <p:txBody>
          <a:bodyPr/>
          <a:lstStyle/>
          <a:p>
            <a:r>
              <a:rPr lang="en-US" sz="3200" dirty="0"/>
              <a:t>Uniform Prudent Investor Act</a:t>
            </a:r>
          </a:p>
        </p:txBody>
      </p:sp>
      <p:sp>
        <p:nvSpPr>
          <p:cNvPr id="4" name="Footer Placeholder 3">
            <a:extLst>
              <a:ext uri="{FF2B5EF4-FFF2-40B4-BE49-F238E27FC236}">
                <a16:creationId xmlns:a16="http://schemas.microsoft.com/office/drawing/2014/main" id="{31CC8C64-B6D2-666E-A4E6-D001EB59FD42}"/>
              </a:ext>
            </a:extLst>
          </p:cNvPr>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a:extLst>
              <a:ext uri="{FF2B5EF4-FFF2-40B4-BE49-F238E27FC236}">
                <a16:creationId xmlns:a16="http://schemas.microsoft.com/office/drawing/2014/main" id="{1CB60A21-85A4-A5A7-D2A4-2F0F5424F7C3}"/>
              </a:ext>
            </a:extLst>
          </p:cNvPr>
          <p:cNvSpPr>
            <a:spLocks noGrp="1"/>
          </p:cNvSpPr>
          <p:nvPr>
            <p:ph type="sldNum" sz="quarter" idx="12"/>
          </p:nvPr>
        </p:nvSpPr>
        <p:spPr/>
        <p:txBody>
          <a:bodyPr/>
          <a:lstStyle/>
          <a:p>
            <a:fld id="{6D268EC6-F668-460A-907C-E9180B3BA416}" type="slidenum">
              <a:rPr lang="en-GB" smtClean="0"/>
              <a:pPr/>
              <a:t>5</a:t>
            </a:fld>
            <a:endParaRPr lang="en-GB"/>
          </a:p>
        </p:txBody>
      </p:sp>
      <p:sp>
        <p:nvSpPr>
          <p:cNvPr id="6" name="Content Placeholder 5">
            <a:extLst>
              <a:ext uri="{FF2B5EF4-FFF2-40B4-BE49-F238E27FC236}">
                <a16:creationId xmlns:a16="http://schemas.microsoft.com/office/drawing/2014/main" id="{7F9F69E9-988D-AB67-58BF-36070EBC1006}"/>
              </a:ext>
            </a:extLst>
          </p:cNvPr>
          <p:cNvSpPr>
            <a:spLocks noGrp="1"/>
          </p:cNvSpPr>
          <p:nvPr>
            <p:ph idx="13"/>
          </p:nvPr>
        </p:nvSpPr>
        <p:spPr/>
        <p:txBody>
          <a:bodyPr/>
          <a:lstStyle/>
          <a:p>
            <a:pPr>
              <a:buFont typeface="Wingdings" panose="05000000000000000000" pitchFamily="2" charset="2"/>
              <a:buChar char="Ø"/>
            </a:pPr>
            <a:r>
              <a:rPr lang="en-US" sz="2800" cap="none" dirty="0">
                <a:solidFill>
                  <a:schemeClr val="tx1"/>
                </a:solidFill>
                <a:latin typeface="+mn-lt"/>
                <a:cs typeface="Times" panose="02020603050405020304" pitchFamily="18" charset="0"/>
              </a:rPr>
              <a:t>Earliest trust-related uniform law, based in part on the prior adopted Illinois Prudent Investor Act.</a:t>
            </a:r>
          </a:p>
          <a:p>
            <a:pPr>
              <a:buFont typeface="Wingdings" panose="05000000000000000000" pitchFamily="2" charset="2"/>
              <a:buChar char="Ø"/>
            </a:pPr>
            <a:r>
              <a:rPr lang="en-US" sz="2800" cap="none" dirty="0">
                <a:solidFill>
                  <a:schemeClr val="tx1"/>
                </a:solidFill>
                <a:latin typeface="+mn-lt"/>
                <a:cs typeface="Times" panose="02020603050405020304" pitchFamily="18" charset="0"/>
              </a:rPr>
              <a:t>Enacted, per the Uniform Laws Commission, in 46 states.</a:t>
            </a:r>
          </a:p>
          <a:p>
            <a:pPr>
              <a:buFont typeface="Wingdings" panose="05000000000000000000" pitchFamily="2" charset="2"/>
              <a:buChar char="Ø"/>
            </a:pPr>
            <a:r>
              <a:rPr lang="en-US" sz="2800" cap="none" dirty="0">
                <a:solidFill>
                  <a:schemeClr val="tx1"/>
                </a:solidFill>
                <a:latin typeface="+mn-lt"/>
                <a:cs typeface="Times" panose="02020603050405020304" pitchFamily="18" charset="0"/>
              </a:rPr>
              <a:t>Not enacted as a uniform law in Delaware.</a:t>
            </a:r>
          </a:p>
          <a:p>
            <a:endParaRPr lang="en-US" dirty="0"/>
          </a:p>
        </p:txBody>
      </p:sp>
      <p:pic>
        <p:nvPicPr>
          <p:cNvPr id="8" name="Content Placeholder 7">
            <a:extLst>
              <a:ext uri="{FF2B5EF4-FFF2-40B4-BE49-F238E27FC236}">
                <a16:creationId xmlns:a16="http://schemas.microsoft.com/office/drawing/2014/main" id="{A4041733-3AA1-C0B6-9851-A1279EC8248F}"/>
              </a:ext>
            </a:extLst>
          </p:cNvPr>
          <p:cNvPicPr>
            <a:picLocks noGrp="1" noChangeAspect="1"/>
          </p:cNvPicPr>
          <p:nvPr>
            <p:ph idx="1"/>
          </p:nvPr>
        </p:nvPicPr>
        <p:blipFill>
          <a:blip r:embed="rId2"/>
          <a:stretch>
            <a:fillRect/>
          </a:stretch>
        </p:blipFill>
        <p:spPr>
          <a:xfrm>
            <a:off x="804863" y="2139070"/>
            <a:ext cx="5092700" cy="3237084"/>
          </a:xfrm>
          <a:prstGeom prst="rect">
            <a:avLst/>
          </a:prstGeom>
        </p:spPr>
      </p:pic>
      <p:pic>
        <p:nvPicPr>
          <p:cNvPr id="7" name="Picture 6">
            <a:extLst>
              <a:ext uri="{FF2B5EF4-FFF2-40B4-BE49-F238E27FC236}">
                <a16:creationId xmlns:a16="http://schemas.microsoft.com/office/drawing/2014/main" id="{5774CEBB-A9FF-4273-88E2-C1CCD21B6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9" name="Picture 8">
            <a:extLst>
              <a:ext uri="{FF2B5EF4-FFF2-40B4-BE49-F238E27FC236}">
                <a16:creationId xmlns:a16="http://schemas.microsoft.com/office/drawing/2014/main" id="{585DFF73-4690-429D-9BF3-232B04FED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0" name="Picture 9">
            <a:extLst>
              <a:ext uri="{FF2B5EF4-FFF2-40B4-BE49-F238E27FC236}">
                <a16:creationId xmlns:a16="http://schemas.microsoft.com/office/drawing/2014/main" id="{C746EBFF-7156-4727-8887-0FC12CB820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1339982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804672" y="427019"/>
            <a:ext cx="10588752" cy="473075"/>
          </a:xfrm>
        </p:spPr>
        <p:txBody>
          <a:bodyPr/>
          <a:lstStyle/>
          <a:p>
            <a:r>
              <a:rPr lang="en-US" dirty="0"/>
              <a:t>Presenter: J. Zachary Haupt</a:t>
            </a:r>
          </a:p>
        </p:txBody>
      </p:sp>
      <p:sp>
        <p:nvSpPr>
          <p:cNvPr id="4" name="Footer Placeholder 3"/>
          <p:cNvSpPr>
            <a:spLocks noGrp="1"/>
          </p:cNvSpPr>
          <p:nvPr>
            <p:ph type="ftr" sz="quarter" idx="11"/>
          </p:nvPr>
        </p:nvSpPr>
        <p:spPr>
          <a:xfrm>
            <a:off x="6892366" y="6205749"/>
            <a:ext cx="4114800" cy="329184"/>
          </a:xfrm>
        </p:spPr>
        <p:txBody>
          <a:bodyPr/>
          <a:lstStyle/>
          <a:p>
            <a:r>
              <a:rPr lang="en-GB"/>
              <a:t>© 2024 Levenfeld Pearlstein, LLC, Morris Nichols Arsht &amp; Tunnell Greenleaf Trust, and Gordon, Fournarius &amp; Marmmarella, P.A. </a:t>
            </a:r>
            <a:endParaRPr lang="en-GB" dirty="0"/>
          </a:p>
        </p:txBody>
      </p:sp>
      <p:sp>
        <p:nvSpPr>
          <p:cNvPr id="5" name="Slide Number Placeholder 4"/>
          <p:cNvSpPr>
            <a:spLocks noGrp="1"/>
          </p:cNvSpPr>
          <p:nvPr>
            <p:ph type="sldNum" sz="quarter" idx="12"/>
          </p:nvPr>
        </p:nvSpPr>
        <p:spPr>
          <a:xfrm>
            <a:off x="11101293" y="6205749"/>
            <a:ext cx="297329" cy="32918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68EC6-F668-460A-907C-E9180B3BA416}" type="slidenum">
              <a:rPr kumimoji="0" lang="en-GB" sz="10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GB"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8" name="Content Placeholder 4">
            <a:extLst>
              <a:ext uri="{FF2B5EF4-FFF2-40B4-BE49-F238E27FC236}">
                <a16:creationId xmlns:a16="http://schemas.microsoft.com/office/drawing/2014/main" id="{42D63699-DC0D-A279-2F8B-AA6CA1099B1C}"/>
              </a:ext>
            </a:extLst>
          </p:cNvPr>
          <p:cNvSpPr>
            <a:spLocks noGrp="1"/>
          </p:cNvSpPr>
          <p:nvPr>
            <p:ph idx="1"/>
          </p:nvPr>
        </p:nvSpPr>
        <p:spPr>
          <a:xfrm>
            <a:off x="4127348" y="900094"/>
            <a:ext cx="6857874" cy="4757701"/>
          </a:xfrm>
        </p:spPr>
        <p:txBody>
          <a:bodyPr>
            <a:normAutofit fontScale="92500"/>
          </a:bodyPr>
          <a:lstStyle/>
          <a:p>
            <a:pPr marL="0" indent="0">
              <a:lnSpc>
                <a:spcPct val="107000"/>
              </a:lnSpc>
              <a:spcBef>
                <a:spcPts val="0"/>
              </a:spcBef>
              <a:spcAft>
                <a:spcPts val="1200"/>
              </a:spcAft>
              <a:buNone/>
            </a:pPr>
            <a:r>
              <a:rPr lang="en-US" sz="1400" b="1" dirty="0">
                <a:latin typeface="+mn-lt"/>
                <a:ea typeface="Times New Roman" panose="02020603050405020304" pitchFamily="18" charset="0"/>
                <a:cs typeface="Times New Roman" panose="02020603050405020304" pitchFamily="18" charset="0"/>
              </a:rPr>
              <a:t>Zachary Haupt</a:t>
            </a:r>
            <a:r>
              <a:rPr lang="en-US" sz="1400" dirty="0">
                <a:latin typeface="+mn-lt"/>
                <a:ea typeface="Times New Roman" panose="02020603050405020304" pitchFamily="18" charset="0"/>
                <a:cs typeface="Times New Roman" panose="02020603050405020304" pitchFamily="18" charset="0"/>
              </a:rPr>
              <a:t> regularly works with clients to settle new trusts and to modify existing irrevocable trusts through </a:t>
            </a:r>
            <a:r>
              <a:rPr lang="en-US" sz="1400" dirty="0" err="1">
                <a:latin typeface="+mn-lt"/>
                <a:ea typeface="Times New Roman" panose="02020603050405020304" pitchFamily="18" charset="0"/>
                <a:cs typeface="Times New Roman" panose="02020603050405020304" pitchFamily="18" charset="0"/>
              </a:rPr>
              <a:t>decantings</a:t>
            </a:r>
            <a:r>
              <a:rPr lang="en-US" sz="1400" dirty="0">
                <a:latin typeface="+mn-lt"/>
                <a:ea typeface="Times New Roman" panose="02020603050405020304" pitchFamily="18" charset="0"/>
                <a:cs typeface="Times New Roman" panose="02020603050405020304" pitchFamily="18" charset="0"/>
              </a:rPr>
              <a:t>, mergers, consent modifications, non-judicial settlement agreements, administrative amendments, and judicial reformations.  Additionally, Zach assists clients with the creation and modification of estate plans and the administration of Delaware estates.</a:t>
            </a:r>
          </a:p>
          <a:p>
            <a:pPr marL="0" indent="0">
              <a:lnSpc>
                <a:spcPct val="107000"/>
              </a:lnSpc>
              <a:spcBef>
                <a:spcPts val="0"/>
              </a:spcBef>
              <a:spcAft>
                <a:spcPts val="1200"/>
              </a:spcAft>
              <a:buNone/>
            </a:pPr>
            <a:r>
              <a:rPr lang="en-US" sz="1400" dirty="0">
                <a:latin typeface="+mn-lt"/>
                <a:ea typeface="Times New Roman" panose="02020603050405020304" pitchFamily="18" charset="0"/>
                <a:cs typeface="Times New Roman" panose="02020603050405020304" pitchFamily="18" charset="0"/>
              </a:rPr>
              <a:t>Drawing on his knowledge of Delaware trust law and his litigation experience, Zach also advises individuals and fiduciaries in connection with contested and uncontested matters in the Delaware Court of Chancery.</a:t>
            </a:r>
          </a:p>
          <a:p>
            <a:pPr marL="0" indent="0">
              <a:lnSpc>
                <a:spcPct val="107000"/>
              </a:lnSpc>
              <a:spcBef>
                <a:spcPts val="0"/>
              </a:spcBef>
              <a:spcAft>
                <a:spcPts val="1200"/>
              </a:spcAft>
              <a:buNone/>
            </a:pPr>
            <a:r>
              <a:rPr lang="en-US" sz="1400" dirty="0">
                <a:latin typeface="+mn-lt"/>
                <a:ea typeface="Times New Roman" panose="02020603050405020304" pitchFamily="18" charset="0"/>
                <a:cs typeface="Times New Roman" panose="02020603050405020304" pitchFamily="18" charset="0"/>
              </a:rPr>
              <a:t>Zach is an active member of the Estates and Trusts Section of the Delaware State Bar Association where he serves as the Section Chair and Chair of the Electronic Wills and Trusts Committee. Zach is also a member of the Delaware Estate Planning Council. In 2020, he graduated with the inaugural class of the Mid-Atlantic Fellows Institute of the American College of Trust and Estate Counsel (ACTEC). In 2023, he was distinguished as an “Up-and Coming attorney” in Chambers HNW’s guide to leading individuals in Delaware Private Wealth Law. Zach has also been included in Best Lawyers: Ones to Watch for his work in trusts and estates and trusts and estates litigation.</a:t>
            </a:r>
          </a:p>
          <a:p>
            <a:pPr marL="0" indent="0">
              <a:lnSpc>
                <a:spcPct val="107000"/>
              </a:lnSpc>
              <a:spcBef>
                <a:spcPts val="0"/>
              </a:spcBef>
              <a:spcAft>
                <a:spcPts val="1200"/>
              </a:spcAft>
              <a:buNone/>
            </a:pPr>
            <a:r>
              <a:rPr lang="en-US" sz="1400" dirty="0">
                <a:latin typeface="+mn-lt"/>
                <a:ea typeface="Times New Roman" panose="02020603050405020304" pitchFamily="18" charset="0"/>
                <a:cs typeface="Times New Roman" panose="02020603050405020304" pitchFamily="18" charset="0"/>
              </a:rPr>
              <a:t>He regularly writes on Delaware law developments and serves as Delaware contributor to Thomson Reuters’ Practical Law guide on Estate Tax.</a:t>
            </a:r>
          </a:p>
          <a:p>
            <a:pPr marL="0" indent="0">
              <a:lnSpc>
                <a:spcPct val="107000"/>
              </a:lnSpc>
              <a:spcBef>
                <a:spcPts val="0"/>
              </a:spcBef>
              <a:spcAft>
                <a:spcPts val="1200"/>
              </a:spcAft>
              <a:buNone/>
            </a:pPr>
            <a:r>
              <a:rPr lang="en-US" sz="1400" dirty="0">
                <a:latin typeface="+mn-lt"/>
                <a:ea typeface="Times New Roman" panose="02020603050405020304" pitchFamily="18" charset="0"/>
                <a:cs typeface="Times New Roman" panose="02020603050405020304" pitchFamily="18" charset="0"/>
              </a:rPr>
              <a:t>Prior to joining Morris Nichols, Zach worked as an associate in the litigation department of a Delaware law firm and gained experience in financial services as an accountant at a large international facility management company.</a:t>
            </a:r>
            <a:endParaRPr lang="en-US" sz="1400" dirty="0">
              <a:latin typeface="+mn-lt"/>
            </a:endParaRPr>
          </a:p>
        </p:txBody>
      </p:sp>
      <p:sp>
        <p:nvSpPr>
          <p:cNvPr id="10" name="TextBox 9">
            <a:extLst>
              <a:ext uri="{FF2B5EF4-FFF2-40B4-BE49-F238E27FC236}">
                <a16:creationId xmlns:a16="http://schemas.microsoft.com/office/drawing/2014/main" id="{E02D56BA-556F-C882-5137-66B6767D3E12}"/>
              </a:ext>
            </a:extLst>
          </p:cNvPr>
          <p:cNvSpPr txBox="1"/>
          <p:nvPr/>
        </p:nvSpPr>
        <p:spPr>
          <a:xfrm>
            <a:off x="798576" y="4765243"/>
            <a:ext cx="2920570" cy="10926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dirty="0">
                <a:solidFill>
                  <a:prstClr val="black"/>
                </a:solidFill>
                <a:latin typeface="Arial"/>
              </a:rPr>
              <a:t>J. Zachary Haupt</a:t>
            </a:r>
            <a:br>
              <a:rPr kumimoji="0" lang="en-US" sz="1300" b="0" i="0" u="none" strike="noStrike" kern="1200" cap="none" spc="0" normalizeH="0" baseline="0" noProof="0" dirty="0">
                <a:ln>
                  <a:noFill/>
                </a:ln>
                <a:solidFill>
                  <a:prstClr val="black"/>
                </a:solidFill>
                <a:effectLst/>
                <a:uLnTx/>
                <a:uFillTx/>
                <a:latin typeface="Arial"/>
                <a:ea typeface="+mn-ea"/>
                <a:cs typeface="+mn-cs"/>
              </a:rPr>
            </a:br>
            <a:r>
              <a:rPr lang="en-US" sz="1300" dirty="0">
                <a:solidFill>
                  <a:prstClr val="black"/>
                </a:solidFill>
                <a:latin typeface="Arial"/>
              </a:rPr>
              <a:t>Special </a:t>
            </a:r>
            <a:r>
              <a:rPr kumimoji="0" lang="en-US" sz="1300" b="0" i="0" u="none" strike="noStrike" kern="1200" cap="none" spc="0" normalizeH="0" baseline="0" noProof="0" dirty="0">
                <a:ln>
                  <a:noFill/>
                </a:ln>
                <a:solidFill>
                  <a:prstClr val="black"/>
                </a:solidFill>
                <a:effectLst/>
                <a:uLnTx/>
                <a:uFillTx/>
                <a:latin typeface="Arial"/>
                <a:ea typeface="+mn-ea"/>
                <a:cs typeface="+mn-cs"/>
              </a:rPr>
              <a:t>Counsel</a:t>
            </a:r>
            <a:br>
              <a:rPr kumimoji="0" lang="en-US" sz="1300" b="0" i="0" u="none" strike="noStrike" kern="1200" cap="none" spc="0" normalizeH="0" baseline="0" noProof="0" dirty="0">
                <a:ln>
                  <a:noFill/>
                </a:ln>
                <a:solidFill>
                  <a:prstClr val="black"/>
                </a:solidFill>
                <a:effectLst/>
                <a:uLnTx/>
                <a:uFillTx/>
                <a:latin typeface="Arial"/>
                <a:ea typeface="+mn-ea"/>
                <a:cs typeface="+mn-cs"/>
              </a:rPr>
            </a:br>
            <a:r>
              <a:rPr kumimoji="0" lang="en-US" sz="1300" b="0" i="0" u="none" strike="noStrike" kern="1200" cap="none" spc="0" normalizeH="0" baseline="0" noProof="0" dirty="0">
                <a:ln>
                  <a:noFill/>
                </a:ln>
                <a:solidFill>
                  <a:prstClr val="black"/>
                </a:solidFill>
                <a:effectLst/>
                <a:uLnTx/>
                <a:uFillTx/>
                <a:latin typeface="Arial"/>
                <a:ea typeface="+mn-ea"/>
                <a:cs typeface="+mn-cs"/>
              </a:rPr>
              <a:t>Morris</a:t>
            </a:r>
            <a:r>
              <a:rPr lang="en-US" sz="1300" dirty="0">
                <a:solidFill>
                  <a:prstClr val="black"/>
                </a:solidFill>
                <a:latin typeface="Arial"/>
              </a:rPr>
              <a:t>, Nichols, Arsht &amp; </a:t>
            </a:r>
            <a:r>
              <a:rPr lang="en-US" sz="1300" dirty="0" err="1">
                <a:solidFill>
                  <a:prstClr val="black"/>
                </a:solidFill>
                <a:latin typeface="Arial"/>
              </a:rPr>
              <a:t>Tunnell</a:t>
            </a:r>
            <a:r>
              <a:rPr lang="en-US" sz="1300" dirty="0">
                <a:solidFill>
                  <a:prstClr val="black"/>
                </a:solidFill>
                <a:latin typeface="Arial"/>
              </a:rPr>
              <a:t> LLP</a:t>
            </a:r>
            <a:r>
              <a:rPr kumimoji="0" lang="en-US" sz="13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Arial"/>
              </a:rPr>
              <a:t>zhaupt@morrisnichols.com</a:t>
            </a:r>
            <a:br>
              <a:rPr kumimoji="0" lang="en-US" sz="1300" b="0" i="0" u="none" strike="noStrike" kern="1200" cap="none" spc="0" normalizeH="0" baseline="0" noProof="0" dirty="0">
                <a:ln>
                  <a:noFill/>
                </a:ln>
                <a:solidFill>
                  <a:prstClr val="black"/>
                </a:solidFill>
                <a:effectLst/>
                <a:uLnTx/>
                <a:uFillTx/>
                <a:latin typeface="Arial"/>
                <a:ea typeface="+mn-ea"/>
                <a:cs typeface="+mn-cs"/>
              </a:rPr>
            </a:br>
            <a:r>
              <a:rPr kumimoji="0" lang="en-US" sz="1300" b="0" i="0" u="none" strike="noStrike" kern="1200" cap="none" spc="0" normalizeH="0" baseline="0" noProof="0" dirty="0">
                <a:ln>
                  <a:noFill/>
                </a:ln>
                <a:solidFill>
                  <a:prstClr val="black"/>
                </a:solidFill>
                <a:effectLst/>
                <a:uLnTx/>
                <a:uFillTx/>
                <a:latin typeface="Arial"/>
                <a:ea typeface="+mn-ea"/>
                <a:cs typeface="+mn-cs"/>
              </a:rPr>
              <a:t>(302) 351-9242</a:t>
            </a:r>
          </a:p>
        </p:txBody>
      </p:sp>
      <p:pic>
        <p:nvPicPr>
          <p:cNvPr id="2050" name="Picture 2">
            <a:extLst>
              <a:ext uri="{FF2B5EF4-FFF2-40B4-BE49-F238E27FC236}">
                <a16:creationId xmlns:a16="http://schemas.microsoft.com/office/drawing/2014/main" id="{D14C1B35-4FA8-460F-B0D4-D8C0F3CB22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82" r="20855"/>
          <a:stretch/>
        </p:blipFill>
        <p:spPr bwMode="auto">
          <a:xfrm>
            <a:off x="798576" y="1000150"/>
            <a:ext cx="2920570" cy="35326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222EEB6-6662-42B2-BB9A-6BC78AD7F2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1" name="Picture 10">
            <a:extLst>
              <a:ext uri="{FF2B5EF4-FFF2-40B4-BE49-F238E27FC236}">
                <a16:creationId xmlns:a16="http://schemas.microsoft.com/office/drawing/2014/main" id="{50EEDA76-A072-4D64-B54B-0F255A0B05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2" name="Picture 11">
            <a:extLst>
              <a:ext uri="{FF2B5EF4-FFF2-40B4-BE49-F238E27FC236}">
                <a16:creationId xmlns:a16="http://schemas.microsoft.com/office/drawing/2014/main" id="{0B40CF49-31DB-445B-AB29-A604D6187E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3538729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804672" y="427019"/>
            <a:ext cx="10588752" cy="473075"/>
          </a:xfrm>
        </p:spPr>
        <p:txBody>
          <a:bodyPr/>
          <a:lstStyle/>
          <a:p>
            <a:r>
              <a:rPr lang="en-US" dirty="0"/>
              <a:t>Presenter: Suzanne Shier</a:t>
            </a:r>
          </a:p>
        </p:txBody>
      </p:sp>
      <p:sp>
        <p:nvSpPr>
          <p:cNvPr id="4" name="Footer Placeholder 3"/>
          <p:cNvSpPr>
            <a:spLocks noGrp="1"/>
          </p:cNvSpPr>
          <p:nvPr>
            <p:ph type="ftr" sz="quarter" idx="11"/>
          </p:nvPr>
        </p:nvSpPr>
        <p:spPr>
          <a:xfrm>
            <a:off x="6892366" y="6205749"/>
            <a:ext cx="4114800" cy="329184"/>
          </a:xfrm>
        </p:spPr>
        <p:txBody>
          <a:bodyPr/>
          <a:lstStyle/>
          <a:p>
            <a:r>
              <a:rPr lang="en-GB"/>
              <a:t>© 2024 Levenfeld Pearlstein, LLC, Morris Nichols Arsht &amp; Tunnell Greenleaf Trust, and Gordon, Fournarius &amp; Marmmarella, P.A. </a:t>
            </a:r>
            <a:endParaRPr lang="en-GB" dirty="0"/>
          </a:p>
        </p:txBody>
      </p:sp>
      <p:sp>
        <p:nvSpPr>
          <p:cNvPr id="5" name="Slide Number Placeholder 4"/>
          <p:cNvSpPr>
            <a:spLocks noGrp="1"/>
          </p:cNvSpPr>
          <p:nvPr>
            <p:ph type="sldNum" sz="quarter" idx="12"/>
          </p:nvPr>
        </p:nvSpPr>
        <p:spPr>
          <a:xfrm>
            <a:off x="11101293" y="6205749"/>
            <a:ext cx="297329" cy="32918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68EC6-F668-460A-907C-E9180B3BA416}" type="slidenum">
              <a:rPr kumimoji="0" lang="en-GB" sz="10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GB"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8" name="Content Placeholder 4">
            <a:extLst>
              <a:ext uri="{FF2B5EF4-FFF2-40B4-BE49-F238E27FC236}">
                <a16:creationId xmlns:a16="http://schemas.microsoft.com/office/drawing/2014/main" id="{42D63699-DC0D-A279-2F8B-AA6CA1099B1C}"/>
              </a:ext>
            </a:extLst>
          </p:cNvPr>
          <p:cNvSpPr>
            <a:spLocks noGrp="1"/>
          </p:cNvSpPr>
          <p:nvPr>
            <p:ph idx="1"/>
          </p:nvPr>
        </p:nvSpPr>
        <p:spPr>
          <a:xfrm>
            <a:off x="4127348" y="900094"/>
            <a:ext cx="6857874" cy="4757701"/>
          </a:xfrm>
        </p:spPr>
        <p:txBody>
          <a:bodyPr>
            <a:normAutofit fontScale="92500"/>
          </a:bodyPr>
          <a:lstStyle/>
          <a:p>
            <a:pPr marL="0" indent="0">
              <a:lnSpc>
                <a:spcPct val="107000"/>
              </a:lnSpc>
              <a:spcBef>
                <a:spcPts val="0"/>
              </a:spcBef>
              <a:spcAft>
                <a:spcPts val="1200"/>
              </a:spcAft>
              <a:buNone/>
            </a:pPr>
            <a:r>
              <a:rPr lang="en-US" sz="1400" b="1" dirty="0">
                <a:latin typeface="+mn-lt"/>
                <a:ea typeface="Times New Roman" panose="02020603050405020304" pitchFamily="18" charset="0"/>
                <a:cs typeface="Times New Roman" panose="02020603050405020304" pitchFamily="18" charset="0"/>
              </a:rPr>
              <a:t>Suzanne Shier </a:t>
            </a:r>
            <a:r>
              <a:rPr lang="en-US" sz="1400" dirty="0">
                <a:latin typeface="+mn-lt"/>
                <a:ea typeface="Times New Roman" panose="02020603050405020304" pitchFamily="18" charset="0"/>
                <a:cs typeface="Times New Roman" panose="02020603050405020304" pitchFamily="18" charset="0"/>
              </a:rPr>
              <a:t>is Of Counsel in the firm’s Trusts &amp; Estates Group. She is experienced in advising high net worth individuals and families in wealth, tax, business, and philanthropic planning. Her focus is on positioning clients to use their assets to achieve the desired impact, and she advises her clients to use their resources to fulfill the aspirations they have for their families, businesses, and communities. Suzanne’s clients include executives, entrepreneurs, professionals, family wealth owners, corporate fiduciaries, and charities with both domestic and international residence and assets. She has decades of experience both in private practice and with a leading global wealth management firm.</a:t>
            </a:r>
          </a:p>
          <a:p>
            <a:pPr marL="0" indent="0">
              <a:lnSpc>
                <a:spcPct val="107000"/>
              </a:lnSpc>
              <a:spcBef>
                <a:spcPts val="0"/>
              </a:spcBef>
              <a:spcAft>
                <a:spcPts val="1200"/>
              </a:spcAft>
              <a:buNone/>
            </a:pPr>
            <a:r>
              <a:rPr lang="en-US" sz="1400" dirty="0">
                <a:latin typeface="+mn-lt"/>
                <a:ea typeface="Times New Roman" panose="02020603050405020304" pitchFamily="18" charset="0"/>
                <a:cs typeface="Times New Roman" panose="02020603050405020304" pitchFamily="18" charset="0"/>
              </a:rPr>
              <a:t>Suzanne is a frequent speaker and is regularly quoted in the media, including the Wall Street Journal, the New York Times, Penta, and Barron’s. She is the recipient of the Chicago Estate Planning Council Austin Fleming Distinguished Service Award, a fellow of the American College of Trust and Estate Counsel where she is the incoming chair of the International Planning Committee, and an Academician of The International Academy of Estate and Trust Law. Suzanne is an adjunct professor in the Northwestern Pritzker School of Law LLM in Taxation Program, where she mentors law students to use their talents to serve clients and the community.</a:t>
            </a:r>
          </a:p>
          <a:p>
            <a:pPr marL="0" indent="0">
              <a:lnSpc>
                <a:spcPct val="107000"/>
              </a:lnSpc>
              <a:spcBef>
                <a:spcPts val="0"/>
              </a:spcBef>
              <a:spcAft>
                <a:spcPts val="1200"/>
              </a:spcAft>
              <a:buNone/>
            </a:pPr>
            <a:r>
              <a:rPr lang="en-US" sz="1400" dirty="0">
                <a:latin typeface="+mn-lt"/>
                <a:ea typeface="Times New Roman" panose="02020603050405020304" pitchFamily="18" charset="0"/>
                <a:cs typeface="Times New Roman" panose="02020603050405020304" pitchFamily="18" charset="0"/>
              </a:rPr>
              <a:t>She is active in the civic community, serving on philanthropic boards, concentrating on access to educational excellence at all levels. Suzanne serves on the Executive Committee of Kids Hope USA, Chicago Scholars Foundation, and Hope College.</a:t>
            </a:r>
            <a:br>
              <a:rPr lang="en-US" sz="1400" dirty="0">
                <a:latin typeface="+mn-lt"/>
                <a:ea typeface="Times New Roman" panose="02020603050405020304" pitchFamily="18" charset="0"/>
                <a:cs typeface="Times New Roman" panose="02020603050405020304" pitchFamily="18" charset="0"/>
              </a:rPr>
            </a:br>
            <a:br>
              <a:rPr lang="en-US" sz="1400" dirty="0">
                <a:latin typeface="+mn-lt"/>
                <a:ea typeface="Times New Roman" panose="02020603050405020304" pitchFamily="18" charset="0"/>
                <a:cs typeface="Times New Roman" panose="02020603050405020304" pitchFamily="18" charset="0"/>
              </a:rPr>
            </a:br>
            <a:r>
              <a:rPr lang="en-US" sz="1400" dirty="0">
                <a:latin typeface="+mn-lt"/>
                <a:ea typeface="Times New Roman" panose="02020603050405020304" pitchFamily="18" charset="0"/>
              </a:rPr>
              <a:t>Suzanne’s greatest joy is her family – her husband, daughters, sons-in-law, and golden retriever. She enjoys spending time outdoors, including hiking, swimming, skiing, and snowshoeing.</a:t>
            </a:r>
            <a:endParaRPr lang="en-US" sz="1400" dirty="0">
              <a:latin typeface="+mn-lt"/>
            </a:endParaRPr>
          </a:p>
        </p:txBody>
      </p:sp>
      <p:pic>
        <p:nvPicPr>
          <p:cNvPr id="9" name="Picture 2">
            <a:extLst>
              <a:ext uri="{FF2B5EF4-FFF2-40B4-BE49-F238E27FC236}">
                <a16:creationId xmlns:a16="http://schemas.microsoft.com/office/drawing/2014/main" id="{37280D3A-7BBA-BDC2-F176-D94CA41E4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76" y="900094"/>
            <a:ext cx="2920570" cy="370104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02D56BA-556F-C882-5137-66B6767D3E12}"/>
              </a:ext>
            </a:extLst>
          </p:cNvPr>
          <p:cNvSpPr txBox="1"/>
          <p:nvPr/>
        </p:nvSpPr>
        <p:spPr>
          <a:xfrm>
            <a:off x="798576" y="4765243"/>
            <a:ext cx="2920570" cy="10926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a:ea typeface="+mn-ea"/>
                <a:cs typeface="+mn-cs"/>
              </a:rPr>
              <a:t>Suzanne Shier</a:t>
            </a:r>
            <a:br>
              <a:rPr kumimoji="0" lang="en-US" sz="1300" b="0" i="0" u="none" strike="noStrike" kern="1200" cap="none" spc="0" normalizeH="0" baseline="0" noProof="0" dirty="0">
                <a:ln>
                  <a:noFill/>
                </a:ln>
                <a:solidFill>
                  <a:prstClr val="black"/>
                </a:solidFill>
                <a:effectLst/>
                <a:uLnTx/>
                <a:uFillTx/>
                <a:latin typeface="Arial"/>
                <a:ea typeface="+mn-ea"/>
                <a:cs typeface="+mn-cs"/>
              </a:rPr>
            </a:br>
            <a:r>
              <a:rPr kumimoji="0" lang="en-US" sz="1300" b="0" i="0" u="none" strike="noStrike" kern="1200" cap="none" spc="0" normalizeH="0" baseline="0" noProof="0" dirty="0">
                <a:ln>
                  <a:noFill/>
                </a:ln>
                <a:solidFill>
                  <a:prstClr val="black"/>
                </a:solidFill>
                <a:effectLst/>
                <a:uLnTx/>
                <a:uFillTx/>
                <a:latin typeface="Arial"/>
                <a:ea typeface="+mn-ea"/>
                <a:cs typeface="+mn-cs"/>
              </a:rPr>
              <a:t>Of Counsel </a:t>
            </a:r>
            <a:br>
              <a:rPr kumimoji="0" lang="en-US" sz="1300" b="0" i="0" u="none" strike="noStrike" kern="1200" cap="none" spc="0" normalizeH="0" baseline="0" noProof="0" dirty="0">
                <a:ln>
                  <a:noFill/>
                </a:ln>
                <a:solidFill>
                  <a:prstClr val="black"/>
                </a:solidFill>
                <a:effectLst/>
                <a:uLnTx/>
                <a:uFillTx/>
                <a:latin typeface="Arial"/>
                <a:ea typeface="+mn-ea"/>
                <a:cs typeface="+mn-cs"/>
              </a:rPr>
            </a:br>
            <a:r>
              <a:rPr kumimoji="0" lang="en-US" sz="1300" b="0" i="0" u="none" strike="noStrike" kern="1200" cap="none" spc="0" normalizeH="0" baseline="0" noProof="0" dirty="0">
                <a:ln>
                  <a:noFill/>
                </a:ln>
                <a:solidFill>
                  <a:prstClr val="black"/>
                </a:solidFill>
                <a:effectLst/>
                <a:uLnTx/>
                <a:uFillTx/>
                <a:latin typeface="Arial"/>
                <a:ea typeface="+mn-ea"/>
                <a:cs typeface="+mn-cs"/>
              </a:rPr>
              <a:t>Levenfeld Pearlstein, LLC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sshier@lplegal.com</a:t>
            </a:r>
            <a:br>
              <a:rPr kumimoji="0" lang="en-US" sz="1300" b="0" i="0" u="none" strike="noStrike" kern="1200" cap="none" spc="0" normalizeH="0" baseline="0" noProof="0" dirty="0">
                <a:ln>
                  <a:noFill/>
                </a:ln>
                <a:solidFill>
                  <a:prstClr val="black"/>
                </a:solidFill>
                <a:effectLst/>
                <a:uLnTx/>
                <a:uFillTx/>
                <a:latin typeface="Arial"/>
                <a:ea typeface="+mn-ea"/>
                <a:cs typeface="+mn-cs"/>
              </a:rPr>
            </a:br>
            <a:r>
              <a:rPr kumimoji="0" lang="en-US" sz="1300" b="0" i="0" u="none" strike="noStrike" kern="1200" cap="none" spc="0" normalizeH="0" baseline="0" noProof="0" dirty="0">
                <a:ln>
                  <a:noFill/>
                </a:ln>
                <a:solidFill>
                  <a:prstClr val="black"/>
                </a:solidFill>
                <a:effectLst/>
                <a:uLnTx/>
                <a:uFillTx/>
                <a:latin typeface="Arial"/>
                <a:ea typeface="+mn-ea"/>
                <a:cs typeface="+mn-cs"/>
              </a:rPr>
              <a:t>(312) 476-7505</a:t>
            </a:r>
          </a:p>
        </p:txBody>
      </p:sp>
      <p:pic>
        <p:nvPicPr>
          <p:cNvPr id="11" name="Picture 10">
            <a:extLst>
              <a:ext uri="{FF2B5EF4-FFF2-40B4-BE49-F238E27FC236}">
                <a16:creationId xmlns:a16="http://schemas.microsoft.com/office/drawing/2014/main" id="{C88A2E5B-05B9-4327-8997-4493C5B31F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2" name="Picture 11">
            <a:extLst>
              <a:ext uri="{FF2B5EF4-FFF2-40B4-BE49-F238E27FC236}">
                <a16:creationId xmlns:a16="http://schemas.microsoft.com/office/drawing/2014/main" id="{0BE32FD7-3998-49CE-8E3C-6B53A59A8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3" name="Picture 12">
            <a:extLst>
              <a:ext uri="{FF2B5EF4-FFF2-40B4-BE49-F238E27FC236}">
                <a16:creationId xmlns:a16="http://schemas.microsoft.com/office/drawing/2014/main" id="{FFF850BE-D953-43F0-96D3-5670FB64CA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2709752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804672" y="427019"/>
            <a:ext cx="10588752" cy="473075"/>
          </a:xfrm>
        </p:spPr>
        <p:txBody>
          <a:bodyPr/>
          <a:lstStyle/>
          <a:p>
            <a:r>
              <a:rPr lang="en-US" dirty="0"/>
              <a:t>Presenter: Wendy Zimmer Cox</a:t>
            </a:r>
          </a:p>
        </p:txBody>
      </p:sp>
      <p:sp>
        <p:nvSpPr>
          <p:cNvPr id="4" name="Footer Placeholder 3"/>
          <p:cNvSpPr>
            <a:spLocks noGrp="1"/>
          </p:cNvSpPr>
          <p:nvPr>
            <p:ph type="ftr" sz="quarter" idx="11"/>
          </p:nvPr>
        </p:nvSpPr>
        <p:spPr>
          <a:xfrm>
            <a:off x="6892366" y="6205749"/>
            <a:ext cx="4114800" cy="329184"/>
          </a:xfrm>
        </p:spPr>
        <p:txBody>
          <a:bodyPr/>
          <a:lstStyle/>
          <a:p>
            <a:r>
              <a:rPr lang="en-GB"/>
              <a:t>© 2024 Levenfeld Pearlstein, LLC, Morris Nichols Arsht &amp; Tunnell Greenleaf Trust, and Gordon, Fournarius &amp; Marmmarella, P.A. </a:t>
            </a:r>
            <a:endParaRPr lang="en-GB" dirty="0"/>
          </a:p>
        </p:txBody>
      </p:sp>
      <p:sp>
        <p:nvSpPr>
          <p:cNvPr id="5" name="Slide Number Placeholder 4"/>
          <p:cNvSpPr>
            <a:spLocks noGrp="1"/>
          </p:cNvSpPr>
          <p:nvPr>
            <p:ph type="sldNum" sz="quarter" idx="12"/>
          </p:nvPr>
        </p:nvSpPr>
        <p:spPr>
          <a:xfrm>
            <a:off x="11101293" y="6205749"/>
            <a:ext cx="297329" cy="32918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68EC6-F668-460A-907C-E9180B3BA416}" type="slidenum">
              <a:rPr kumimoji="0" lang="en-GB" sz="10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GB"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8" name="Content Placeholder 4">
            <a:extLst>
              <a:ext uri="{FF2B5EF4-FFF2-40B4-BE49-F238E27FC236}">
                <a16:creationId xmlns:a16="http://schemas.microsoft.com/office/drawing/2014/main" id="{42D63699-DC0D-A279-2F8B-AA6CA1099B1C}"/>
              </a:ext>
            </a:extLst>
          </p:cNvPr>
          <p:cNvSpPr>
            <a:spLocks noGrp="1"/>
          </p:cNvSpPr>
          <p:nvPr>
            <p:ph idx="1"/>
          </p:nvPr>
        </p:nvSpPr>
        <p:spPr>
          <a:xfrm>
            <a:off x="4533748" y="991858"/>
            <a:ext cx="6266332" cy="4757701"/>
          </a:xfrm>
        </p:spPr>
        <p:txBody>
          <a:bodyPr>
            <a:normAutofit/>
          </a:bodyPr>
          <a:lstStyle/>
          <a:p>
            <a:pPr marL="0" indent="0">
              <a:lnSpc>
                <a:spcPct val="107000"/>
              </a:lnSpc>
              <a:spcBef>
                <a:spcPts val="1200"/>
              </a:spcBef>
              <a:spcAft>
                <a:spcPts val="1200"/>
              </a:spcAft>
              <a:buNone/>
            </a:pPr>
            <a:r>
              <a:rPr lang="en-US" sz="1300" b="1" i="0" spc="0" dirty="0">
                <a:effectLst/>
                <a:latin typeface="+mn-lt"/>
              </a:rPr>
              <a:t>Wendy’s</a:t>
            </a:r>
            <a:r>
              <a:rPr lang="en-US" sz="1300" b="0" i="0" spc="0" dirty="0">
                <a:effectLst/>
                <a:latin typeface="+mn-lt"/>
              </a:rPr>
              <a:t> responsibilities include providing a trust perspective to all wealth management discussions, and coordinating planning strategies with other professional advisors, such as tax advisors or estate planning attorneys. She leads the personal trust team and is also responsible for day-to-day account oversight, fiduciary compliance and directing our team of trust relationship officers to ensure our clients receive remarkable service. Wendy practiced law for 16 years in the areas of probate and trust litigation, complex probate and trust administration, preparation of estate, fiduciary and gift tax returns, and drafting estate planning and business succession documents. She earned her B.A. and J.D. from the University of Michigan. Wendy is a designated Certified Trust and Fiduciary Advisor.</a:t>
            </a:r>
            <a:endParaRPr lang="en-US" sz="1300" spc="0" dirty="0">
              <a:latin typeface="+mn-lt"/>
            </a:endParaRPr>
          </a:p>
        </p:txBody>
      </p:sp>
      <p:pic>
        <p:nvPicPr>
          <p:cNvPr id="9" name="Picture 2">
            <a:extLst>
              <a:ext uri="{FF2B5EF4-FFF2-40B4-BE49-F238E27FC236}">
                <a16:creationId xmlns:a16="http://schemas.microsoft.com/office/drawing/2014/main" id="{37280D3A-7BBA-BDC2-F176-D94CA41E45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47"/>
          <a:stretch/>
        </p:blipFill>
        <p:spPr bwMode="auto">
          <a:xfrm>
            <a:off x="1027762" y="900094"/>
            <a:ext cx="2805744" cy="354834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02D56BA-556F-C882-5137-66B6767D3E12}"/>
              </a:ext>
            </a:extLst>
          </p:cNvPr>
          <p:cNvSpPr txBox="1"/>
          <p:nvPr/>
        </p:nvSpPr>
        <p:spPr>
          <a:xfrm>
            <a:off x="970349" y="4549689"/>
            <a:ext cx="3032691" cy="12926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a:ea typeface="+mn-ea"/>
                <a:cs typeface="+mn-cs"/>
              </a:rPr>
              <a:t>Wendy Zimmer Cox</a:t>
            </a:r>
            <a:br>
              <a:rPr kumimoji="0" lang="en-US" sz="1300" b="0" i="0" u="none" strike="noStrike" kern="1200" cap="none" spc="0" normalizeH="0" baseline="0" noProof="0" dirty="0">
                <a:ln>
                  <a:noFill/>
                </a:ln>
                <a:solidFill>
                  <a:prstClr val="black"/>
                </a:solidFill>
                <a:effectLst/>
                <a:uLnTx/>
                <a:uFillTx/>
                <a:latin typeface="Arial"/>
                <a:ea typeface="+mn-ea"/>
                <a:cs typeface="+mn-cs"/>
              </a:rPr>
            </a:br>
            <a:r>
              <a:rPr kumimoji="0" lang="en-US" sz="1300" b="0" i="0" u="none" strike="noStrike" kern="1200" cap="none" spc="0" normalizeH="0" baseline="0" noProof="0" dirty="0">
                <a:ln>
                  <a:noFill/>
                </a:ln>
                <a:solidFill>
                  <a:prstClr val="black"/>
                </a:solidFill>
                <a:effectLst/>
                <a:uLnTx/>
                <a:uFillTx/>
                <a:latin typeface="Arial"/>
                <a:ea typeface="+mn-ea"/>
                <a:cs typeface="+mn-cs"/>
              </a:rPr>
              <a:t>Director of Personal Trust, Chief Fiduciary Officer</a:t>
            </a:r>
            <a:br>
              <a:rPr kumimoji="0" lang="en-US" sz="1300" b="0" i="0" u="none" strike="noStrike" kern="1200" cap="none" spc="0" normalizeH="0" baseline="0" noProof="0" dirty="0">
                <a:ln>
                  <a:noFill/>
                </a:ln>
                <a:solidFill>
                  <a:prstClr val="black"/>
                </a:solidFill>
                <a:effectLst/>
                <a:uLnTx/>
                <a:uFillTx/>
                <a:latin typeface="Arial"/>
                <a:ea typeface="+mn-ea"/>
                <a:cs typeface="+mn-cs"/>
              </a:rPr>
            </a:br>
            <a:r>
              <a:rPr kumimoji="0" lang="en-US" sz="1300" b="0" i="0" u="none" strike="noStrike" kern="1200" cap="none" spc="0" normalizeH="0" baseline="0" noProof="0" dirty="0">
                <a:ln>
                  <a:noFill/>
                </a:ln>
                <a:solidFill>
                  <a:prstClr val="black"/>
                </a:solidFill>
                <a:effectLst/>
                <a:uLnTx/>
                <a:uFillTx/>
                <a:latin typeface="Arial"/>
                <a:ea typeface="+mn-ea"/>
                <a:cs typeface="+mn-cs"/>
              </a:rPr>
              <a:t>Greenleaf Trust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wcox@greenleaftrust.com</a:t>
            </a:r>
            <a:br>
              <a:rPr kumimoji="0" lang="en-US" sz="1300" b="0" i="0" u="none" strike="noStrike" kern="1200" cap="none" spc="0" normalizeH="0" baseline="0" noProof="0" dirty="0">
                <a:ln>
                  <a:noFill/>
                </a:ln>
                <a:solidFill>
                  <a:prstClr val="black"/>
                </a:solidFill>
                <a:effectLst/>
                <a:uLnTx/>
                <a:uFillTx/>
                <a:latin typeface="Arial"/>
                <a:ea typeface="+mn-ea"/>
                <a:cs typeface="+mn-cs"/>
              </a:rPr>
            </a:br>
            <a:r>
              <a:rPr kumimoji="0" lang="en-US" sz="1300" b="0" i="0" u="none" strike="noStrike" kern="1200" cap="none" spc="0" normalizeH="0" baseline="0" noProof="0" dirty="0">
                <a:ln>
                  <a:noFill/>
                </a:ln>
                <a:solidFill>
                  <a:prstClr val="black"/>
                </a:solidFill>
                <a:effectLst/>
                <a:uLnTx/>
                <a:uFillTx/>
                <a:latin typeface="Arial"/>
                <a:ea typeface="+mn-ea"/>
                <a:cs typeface="+mn-cs"/>
              </a:rPr>
              <a:t>(248) 530-6208</a:t>
            </a:r>
          </a:p>
        </p:txBody>
      </p:sp>
      <p:pic>
        <p:nvPicPr>
          <p:cNvPr id="11" name="Picture 10">
            <a:extLst>
              <a:ext uri="{FF2B5EF4-FFF2-40B4-BE49-F238E27FC236}">
                <a16:creationId xmlns:a16="http://schemas.microsoft.com/office/drawing/2014/main" id="{ACFF8393-5C39-4372-B696-73D84478E6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2" name="Picture 11">
            <a:extLst>
              <a:ext uri="{FF2B5EF4-FFF2-40B4-BE49-F238E27FC236}">
                <a16:creationId xmlns:a16="http://schemas.microsoft.com/office/drawing/2014/main" id="{5204C9AF-ACCD-4689-A6B0-2E307B65AF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3" name="Picture 12">
            <a:extLst>
              <a:ext uri="{FF2B5EF4-FFF2-40B4-BE49-F238E27FC236}">
                <a16:creationId xmlns:a16="http://schemas.microsoft.com/office/drawing/2014/main" id="{56F8DBE7-95D5-462B-9838-121CCF6547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3103173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804672" y="427019"/>
            <a:ext cx="10588752" cy="473075"/>
          </a:xfrm>
        </p:spPr>
        <p:txBody>
          <a:bodyPr/>
          <a:lstStyle/>
          <a:p>
            <a:r>
              <a:rPr lang="en-US" dirty="0"/>
              <a:t>Presenter: Bill Kelleher</a:t>
            </a:r>
          </a:p>
        </p:txBody>
      </p:sp>
      <p:sp>
        <p:nvSpPr>
          <p:cNvPr id="4" name="Footer Placeholder 3"/>
          <p:cNvSpPr>
            <a:spLocks noGrp="1"/>
          </p:cNvSpPr>
          <p:nvPr>
            <p:ph type="ftr" sz="quarter" idx="11"/>
          </p:nvPr>
        </p:nvSpPr>
        <p:spPr>
          <a:xfrm>
            <a:off x="6892366" y="6205749"/>
            <a:ext cx="4114800" cy="329184"/>
          </a:xfrm>
        </p:spPr>
        <p:txBody>
          <a:bodyPr/>
          <a:lstStyle/>
          <a:p>
            <a:r>
              <a:rPr lang="en-GB"/>
              <a:t>© 2024 Levenfeld Pearlstein, LLC, Morris Nichols Arsht &amp; Tunnell Greenleaf Trust, and Gordon, Fournarius &amp; Marmmarella, P.A. </a:t>
            </a:r>
            <a:endParaRPr lang="en-GB" dirty="0"/>
          </a:p>
        </p:txBody>
      </p:sp>
      <p:sp>
        <p:nvSpPr>
          <p:cNvPr id="5" name="Slide Number Placeholder 4"/>
          <p:cNvSpPr>
            <a:spLocks noGrp="1"/>
          </p:cNvSpPr>
          <p:nvPr>
            <p:ph type="sldNum" sz="quarter" idx="12"/>
          </p:nvPr>
        </p:nvSpPr>
        <p:spPr>
          <a:xfrm>
            <a:off x="11101293" y="6205749"/>
            <a:ext cx="297329" cy="32918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68EC6-F668-460A-907C-E9180B3BA416}" type="slidenum">
              <a:rPr kumimoji="0" lang="en-GB" sz="10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GB"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8" name="Content Placeholder 4">
            <a:extLst>
              <a:ext uri="{FF2B5EF4-FFF2-40B4-BE49-F238E27FC236}">
                <a16:creationId xmlns:a16="http://schemas.microsoft.com/office/drawing/2014/main" id="{42D63699-DC0D-A279-2F8B-AA6CA1099B1C}"/>
              </a:ext>
            </a:extLst>
          </p:cNvPr>
          <p:cNvSpPr>
            <a:spLocks noGrp="1"/>
          </p:cNvSpPr>
          <p:nvPr>
            <p:ph idx="1"/>
          </p:nvPr>
        </p:nvSpPr>
        <p:spPr>
          <a:xfrm>
            <a:off x="4533748" y="991858"/>
            <a:ext cx="6266332" cy="4757701"/>
          </a:xfrm>
        </p:spPr>
        <p:txBody>
          <a:bodyPr>
            <a:normAutofit/>
          </a:bodyPr>
          <a:lstStyle/>
          <a:p>
            <a:pPr marL="0" marR="0">
              <a:spcBef>
                <a:spcPts val="0"/>
              </a:spcBef>
              <a:spcAft>
                <a:spcPts val="0"/>
              </a:spcAft>
            </a:pPr>
            <a:r>
              <a:rPr lang="en-US" sz="1300" b="1" spc="0" dirty="0">
                <a:effectLst/>
                <a:latin typeface="+mn-lt"/>
                <a:ea typeface="Calibri" panose="020F0502020204030204" pitchFamily="34" charset="0"/>
                <a:cs typeface="Calibri" panose="020F0502020204030204" pitchFamily="34" charset="0"/>
              </a:rPr>
              <a:t>Bill Kelleher </a:t>
            </a:r>
            <a:r>
              <a:rPr lang="en-US" sz="1300" spc="0" dirty="0">
                <a:effectLst/>
                <a:latin typeface="+mn-lt"/>
                <a:ea typeface="Calibri" panose="020F0502020204030204" pitchFamily="34" charset="0"/>
                <a:cs typeface="Calibri" panose="020F0502020204030204" pitchFamily="34" charset="0"/>
              </a:rPr>
              <a:t>is a Director at Gordon, </a:t>
            </a:r>
            <a:r>
              <a:rPr lang="en-US" sz="1300" spc="0" dirty="0" err="1">
                <a:effectLst/>
                <a:latin typeface="+mn-lt"/>
                <a:ea typeface="Calibri" panose="020F0502020204030204" pitchFamily="34" charset="0"/>
                <a:cs typeface="Calibri" panose="020F0502020204030204" pitchFamily="34" charset="0"/>
              </a:rPr>
              <a:t>Fournaris</a:t>
            </a:r>
            <a:r>
              <a:rPr lang="en-US" sz="1300" spc="0" dirty="0">
                <a:effectLst/>
                <a:latin typeface="+mn-lt"/>
                <a:ea typeface="Calibri" panose="020F0502020204030204" pitchFamily="34" charset="0"/>
                <a:cs typeface="Calibri" panose="020F0502020204030204" pitchFamily="34" charset="0"/>
              </a:rPr>
              <a:t> &amp; </a:t>
            </a:r>
            <a:r>
              <a:rPr lang="en-US" sz="1300" spc="0" dirty="0" err="1">
                <a:effectLst/>
                <a:latin typeface="+mn-lt"/>
                <a:ea typeface="Calibri" panose="020F0502020204030204" pitchFamily="34" charset="0"/>
                <a:cs typeface="Calibri" panose="020F0502020204030204" pitchFamily="34" charset="0"/>
              </a:rPr>
              <a:t>Mammarella</a:t>
            </a:r>
            <a:r>
              <a:rPr lang="en-US" sz="1300" spc="0" dirty="0">
                <a:effectLst/>
                <a:latin typeface="+mn-lt"/>
                <a:ea typeface="Calibri" panose="020F0502020204030204" pitchFamily="34" charset="0"/>
                <a:cs typeface="Calibri" panose="020F0502020204030204" pitchFamily="34" charset="0"/>
              </a:rPr>
              <a:t>, P.A. in Wilmington, Delaware. He focuses his practice on trust litigation in the Delaware Court of Chancery. He has taken to trial several high-profile trust disputes in that court. He also counsels trust companies on fiduciary duties and other related issues. Immediately upon graduation from law school, Bill spent four years on active duty as a judge advocate general in the United States Coast Guard. Thereafter he served as a judicial law clerk at the Delaware Court of Chancery. Bill has also served as a Deputy Attorney General for the State of Delaware. He has argued twelve times at the Delaware Supreme Court.</a:t>
            </a:r>
          </a:p>
        </p:txBody>
      </p:sp>
      <p:pic>
        <p:nvPicPr>
          <p:cNvPr id="9" name="Picture 2">
            <a:extLst>
              <a:ext uri="{FF2B5EF4-FFF2-40B4-BE49-F238E27FC236}">
                <a16:creationId xmlns:a16="http://schemas.microsoft.com/office/drawing/2014/main" id="{37280D3A-7BBA-BDC2-F176-D94CA41E4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55" b="1155"/>
          <a:stretch/>
        </p:blipFill>
        <p:spPr bwMode="auto">
          <a:xfrm>
            <a:off x="1027762" y="900094"/>
            <a:ext cx="2805744" cy="354834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02D56BA-556F-C882-5137-66B6767D3E12}"/>
              </a:ext>
            </a:extLst>
          </p:cNvPr>
          <p:cNvSpPr txBox="1"/>
          <p:nvPr/>
        </p:nvSpPr>
        <p:spPr>
          <a:xfrm>
            <a:off x="970349" y="4549689"/>
            <a:ext cx="3032691" cy="10926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a:ea typeface="+mn-ea"/>
                <a:cs typeface="+mn-cs"/>
              </a:rPr>
              <a:t>Bill Kelleher</a:t>
            </a:r>
            <a:br>
              <a:rPr kumimoji="0" lang="en-US" sz="1300" b="0" i="0" u="none" strike="noStrike" kern="1200" cap="none" spc="0" normalizeH="0" baseline="0" noProof="0" dirty="0">
                <a:ln>
                  <a:noFill/>
                </a:ln>
                <a:solidFill>
                  <a:prstClr val="black"/>
                </a:solidFill>
                <a:effectLst/>
                <a:uLnTx/>
                <a:uFillTx/>
                <a:latin typeface="Arial"/>
                <a:ea typeface="+mn-ea"/>
                <a:cs typeface="+mn-cs"/>
              </a:rPr>
            </a:br>
            <a:r>
              <a:rPr kumimoji="0" lang="en-US" sz="1300" b="0" i="0" u="none" strike="noStrike" kern="1200" cap="none" spc="0" normalizeH="0" baseline="0" noProof="0" dirty="0">
                <a:ln>
                  <a:noFill/>
                </a:ln>
                <a:solidFill>
                  <a:prstClr val="black"/>
                </a:solidFill>
                <a:effectLst/>
                <a:uLnTx/>
                <a:uFillTx/>
                <a:latin typeface="Arial"/>
                <a:ea typeface="+mn-ea"/>
                <a:cs typeface="+mn-cs"/>
              </a:rPr>
              <a:t>Director</a:t>
            </a:r>
            <a:br>
              <a:rPr kumimoji="0" lang="en-US" sz="1300" b="0" i="0" u="none" strike="noStrike" kern="1200" cap="none" spc="0" normalizeH="0" baseline="0" noProof="0" dirty="0">
                <a:ln>
                  <a:noFill/>
                </a:ln>
                <a:solidFill>
                  <a:prstClr val="black"/>
                </a:solidFill>
                <a:effectLst/>
                <a:uLnTx/>
                <a:uFillTx/>
                <a:latin typeface="Arial"/>
                <a:ea typeface="+mn-ea"/>
                <a:cs typeface="+mn-cs"/>
              </a:rPr>
            </a:br>
            <a:r>
              <a:rPr kumimoji="0" lang="en-US" sz="1300" b="0" i="0" u="none" strike="noStrike" kern="1200" cap="none" spc="0" normalizeH="0" baseline="0" noProof="0" dirty="0" err="1">
                <a:ln>
                  <a:noFill/>
                </a:ln>
                <a:solidFill>
                  <a:prstClr val="black"/>
                </a:solidFill>
                <a:effectLst/>
                <a:uLnTx/>
                <a:uFillTx/>
                <a:latin typeface="Arial"/>
                <a:ea typeface="+mn-ea"/>
                <a:cs typeface="+mn-cs"/>
              </a:rPr>
              <a:t>Fournaris</a:t>
            </a:r>
            <a:r>
              <a:rPr kumimoji="0" lang="en-US" sz="1300" b="0" i="0" u="none" strike="noStrike" kern="1200" cap="none" spc="0" normalizeH="0" baseline="0" noProof="0" dirty="0">
                <a:ln>
                  <a:noFill/>
                </a:ln>
                <a:solidFill>
                  <a:prstClr val="black"/>
                </a:solidFill>
                <a:effectLst/>
                <a:uLnTx/>
                <a:uFillTx/>
                <a:latin typeface="Arial"/>
                <a:ea typeface="+mn-ea"/>
                <a:cs typeface="+mn-cs"/>
              </a:rPr>
              <a:t> &amp; </a:t>
            </a:r>
            <a:r>
              <a:rPr kumimoji="0" lang="en-US" sz="1300" b="0" i="0" u="none" strike="noStrike" kern="1200" cap="none" spc="0" normalizeH="0" baseline="0" noProof="0" dirty="0" err="1">
                <a:ln>
                  <a:noFill/>
                </a:ln>
                <a:solidFill>
                  <a:prstClr val="black"/>
                </a:solidFill>
                <a:effectLst/>
                <a:uLnTx/>
                <a:uFillTx/>
                <a:latin typeface="Arial"/>
                <a:ea typeface="+mn-ea"/>
                <a:cs typeface="+mn-cs"/>
              </a:rPr>
              <a:t>Mammarella</a:t>
            </a:r>
            <a:r>
              <a:rPr kumimoji="0" lang="en-US" sz="1300" b="0" i="0" u="none" strike="noStrike" kern="1200" cap="none" spc="0" normalizeH="0" baseline="0" noProof="0" dirty="0">
                <a:ln>
                  <a:noFill/>
                </a:ln>
                <a:solidFill>
                  <a:prstClr val="black"/>
                </a:solidFill>
                <a:effectLst/>
                <a:uLnTx/>
                <a:uFillTx/>
                <a:latin typeface="Arial"/>
                <a:ea typeface="+mn-ea"/>
                <a:cs typeface="+mn-cs"/>
              </a:rPr>
              <a:t>, P.A.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bkelleher@gfmlaw.com</a:t>
            </a:r>
            <a:br>
              <a:rPr kumimoji="0" lang="en-US" sz="1300" b="0" i="0" u="none" strike="noStrike" kern="1200" cap="none" spc="0" normalizeH="0" baseline="0" noProof="0" dirty="0">
                <a:ln>
                  <a:noFill/>
                </a:ln>
                <a:solidFill>
                  <a:prstClr val="black"/>
                </a:solidFill>
                <a:effectLst/>
                <a:uLnTx/>
                <a:uFillTx/>
                <a:latin typeface="Arial"/>
                <a:ea typeface="+mn-ea"/>
                <a:cs typeface="+mn-cs"/>
              </a:rPr>
            </a:br>
            <a:r>
              <a:rPr kumimoji="0" lang="en-US" sz="1300" b="0" i="0" u="none" strike="noStrike" kern="1200" cap="none" spc="0" normalizeH="0" baseline="0" noProof="0" dirty="0">
                <a:ln>
                  <a:noFill/>
                </a:ln>
                <a:solidFill>
                  <a:prstClr val="black"/>
                </a:solidFill>
                <a:effectLst/>
                <a:uLnTx/>
                <a:uFillTx/>
                <a:latin typeface="Arial"/>
                <a:ea typeface="+mn-ea"/>
                <a:cs typeface="+mn-cs"/>
              </a:rPr>
              <a:t>(</a:t>
            </a:r>
            <a:r>
              <a:rPr lang="en-US" sz="1300" dirty="0">
                <a:solidFill>
                  <a:prstClr val="black"/>
                </a:solidFill>
                <a:latin typeface="Arial"/>
              </a:rPr>
              <a:t>302</a:t>
            </a:r>
            <a:r>
              <a:rPr kumimoji="0" lang="en-US" sz="1300" b="0" i="0" u="none" strike="noStrike" kern="1200" cap="none" spc="0" normalizeH="0" baseline="0" noProof="0" dirty="0">
                <a:ln>
                  <a:noFill/>
                </a:ln>
                <a:solidFill>
                  <a:prstClr val="black"/>
                </a:solidFill>
                <a:effectLst/>
                <a:uLnTx/>
                <a:uFillTx/>
                <a:latin typeface="Arial"/>
                <a:ea typeface="+mn-ea"/>
                <a:cs typeface="+mn-cs"/>
              </a:rPr>
              <a:t>) 652-1142</a:t>
            </a:r>
          </a:p>
        </p:txBody>
      </p:sp>
      <p:pic>
        <p:nvPicPr>
          <p:cNvPr id="11" name="Picture 10">
            <a:extLst>
              <a:ext uri="{FF2B5EF4-FFF2-40B4-BE49-F238E27FC236}">
                <a16:creationId xmlns:a16="http://schemas.microsoft.com/office/drawing/2014/main" id="{A022BF1B-2D1F-4397-BDFC-BCE8BFB60C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2" name="Picture 11">
            <a:extLst>
              <a:ext uri="{FF2B5EF4-FFF2-40B4-BE49-F238E27FC236}">
                <a16:creationId xmlns:a16="http://schemas.microsoft.com/office/drawing/2014/main" id="{31F06D15-245F-46BA-87C5-4E62C1C8AC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3" name="Picture 12">
            <a:extLst>
              <a:ext uri="{FF2B5EF4-FFF2-40B4-BE49-F238E27FC236}">
                <a16:creationId xmlns:a16="http://schemas.microsoft.com/office/drawing/2014/main" id="{040D4ACE-2F23-4932-B265-F1441B18C6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4021360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672" y="1155851"/>
            <a:ext cx="10588752" cy="4787749"/>
          </a:xfrm>
        </p:spPr>
        <p:txBody>
          <a:bodyPr/>
          <a:lstStyle/>
          <a:p>
            <a:r>
              <a:rPr lang="en-US" sz="3200" b="1" dirty="0">
                <a:latin typeface="+mj-lt"/>
              </a:rPr>
              <a:t>Disclaimer</a:t>
            </a:r>
          </a:p>
          <a:p>
            <a:pPr lvl="1">
              <a:lnSpc>
                <a:spcPct val="100000"/>
              </a:lnSpc>
              <a:spcBef>
                <a:spcPts val="600"/>
              </a:spcBef>
              <a:spcAft>
                <a:spcPts val="600"/>
              </a:spcAft>
              <a:buClr>
                <a:schemeClr val="accent1"/>
              </a:buClr>
            </a:pPr>
            <a:r>
              <a:rPr lang="en-US" sz="2000" cap="none" spc="0" dirty="0">
                <a:solidFill>
                  <a:schemeClr val="tx1"/>
                </a:solidFill>
                <a:latin typeface="+mn-lt"/>
                <a:cs typeface="Arial" panose="020B0604020202020204" pitchFamily="34" charset="0"/>
              </a:rPr>
              <a:t>These materials do not constitute and should not be treated as legal, tax or other advice regarding the use of any particular tax, estate planning or other technique, device or suggestion, or any of the tax or other consequences associated with them. Although reasonable efforts have been made to ensure the accuracy of these materials and the presentation, the authors do not assume responsibility for any individual’s or organization’s reliance on the written or oral information presented. Each reader and attendee should verify independently all statements made in the materials and presentation before applying them to a particular fact pattern and should determine independently the tax and other consequences of using any particular strategy, technique or suggestion before using it, recommending it to or implementing it for a client.</a:t>
            </a:r>
          </a:p>
          <a:p>
            <a:pPr lvl="2" indent="0">
              <a:lnSpc>
                <a:spcPct val="100000"/>
              </a:lnSpc>
              <a:spcBef>
                <a:spcPts val="600"/>
              </a:spcBef>
              <a:spcAft>
                <a:spcPts val="600"/>
              </a:spcAft>
              <a:buClr>
                <a:schemeClr val="tx1"/>
              </a:buClr>
              <a:buNone/>
            </a:pPr>
            <a:endParaRPr lang="en-US" cap="none" dirty="0">
              <a:solidFill>
                <a:schemeClr val="tx1"/>
              </a:solidFill>
              <a:latin typeface="+mn-lt"/>
              <a:cs typeface="Arial" panose="020B0604020202020204" pitchFamily="34" charset="0"/>
            </a:endParaRPr>
          </a:p>
        </p:txBody>
      </p:sp>
      <p:sp>
        <p:nvSpPr>
          <p:cNvPr id="4" name="Footer Placeholder 3"/>
          <p:cNvSpPr>
            <a:spLocks noGrp="1"/>
          </p:cNvSpPr>
          <p:nvPr>
            <p:ph type="ftr" sz="quarter" idx="11"/>
          </p:nvPr>
        </p:nvSpPr>
        <p:spPr>
          <a:xfrm>
            <a:off x="6892366" y="6205749"/>
            <a:ext cx="4114800" cy="329184"/>
          </a:xfrm>
        </p:spPr>
        <p:txBody>
          <a:bodyPr/>
          <a:lstStyle/>
          <a:p>
            <a:r>
              <a:rPr lang="en-GB"/>
              <a:t>© 2024 Levenfeld Pearlstein, LLC, Morris Nichols Arsht &amp; Tunnell Greenleaf Trust, and Gordon, Fournarius &amp; Marmmarella, P.A. </a:t>
            </a:r>
            <a:endParaRPr lang="en-GB" dirty="0"/>
          </a:p>
        </p:txBody>
      </p:sp>
      <p:sp>
        <p:nvSpPr>
          <p:cNvPr id="5" name="Slide Number Placeholder 4"/>
          <p:cNvSpPr>
            <a:spLocks noGrp="1"/>
          </p:cNvSpPr>
          <p:nvPr>
            <p:ph type="sldNum" sz="quarter" idx="12"/>
          </p:nvPr>
        </p:nvSpPr>
        <p:spPr>
          <a:xfrm>
            <a:off x="11101293" y="6205749"/>
            <a:ext cx="297329" cy="32918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68EC6-F668-460A-907C-E9180B3BA416}" type="slidenum">
              <a:rPr kumimoji="0" lang="en-GB" sz="10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GB" sz="1000" b="1" i="0" u="none" strike="noStrike" kern="1200" cap="none" spc="0" normalizeH="0" baseline="0" noProof="0" dirty="0">
              <a:ln>
                <a:noFill/>
              </a:ln>
              <a:solidFill>
                <a:prstClr val="black"/>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A68BB680-B03F-4F30-AB8C-48645761B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13" name="Picture 12">
            <a:extLst>
              <a:ext uri="{FF2B5EF4-FFF2-40B4-BE49-F238E27FC236}">
                <a16:creationId xmlns:a16="http://schemas.microsoft.com/office/drawing/2014/main" id="{53047D5A-6B05-4786-8C8A-B40E920F9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4" name="Picture 13">
            <a:extLst>
              <a:ext uri="{FF2B5EF4-FFF2-40B4-BE49-F238E27FC236}">
                <a16:creationId xmlns:a16="http://schemas.microsoft.com/office/drawing/2014/main" id="{E7DE5314-FFA7-438D-885C-B376DC8BDA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187427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3DC70-B5F8-A078-B1AC-9DA552420036}"/>
              </a:ext>
            </a:extLst>
          </p:cNvPr>
          <p:cNvSpPr>
            <a:spLocks noGrp="1"/>
          </p:cNvSpPr>
          <p:nvPr>
            <p:ph type="title"/>
          </p:nvPr>
        </p:nvSpPr>
        <p:spPr/>
        <p:txBody>
          <a:bodyPr/>
          <a:lstStyle/>
          <a:p>
            <a:r>
              <a:rPr lang="en-US" sz="3200" dirty="0"/>
              <a:t>Uniform Trust Code</a:t>
            </a:r>
          </a:p>
        </p:txBody>
      </p:sp>
      <p:sp>
        <p:nvSpPr>
          <p:cNvPr id="4" name="Footer Placeholder 3">
            <a:extLst>
              <a:ext uri="{FF2B5EF4-FFF2-40B4-BE49-F238E27FC236}">
                <a16:creationId xmlns:a16="http://schemas.microsoft.com/office/drawing/2014/main" id="{5C4BBBFD-8847-305D-2419-35009DB5DE07}"/>
              </a:ext>
            </a:extLst>
          </p:cNvPr>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a:extLst>
              <a:ext uri="{FF2B5EF4-FFF2-40B4-BE49-F238E27FC236}">
                <a16:creationId xmlns:a16="http://schemas.microsoft.com/office/drawing/2014/main" id="{BF6F21A2-98B7-1ABB-63EE-6D25906FF97C}"/>
              </a:ext>
            </a:extLst>
          </p:cNvPr>
          <p:cNvSpPr>
            <a:spLocks noGrp="1"/>
          </p:cNvSpPr>
          <p:nvPr>
            <p:ph type="sldNum" sz="quarter" idx="12"/>
          </p:nvPr>
        </p:nvSpPr>
        <p:spPr/>
        <p:txBody>
          <a:bodyPr/>
          <a:lstStyle/>
          <a:p>
            <a:fld id="{6D268EC6-F668-460A-907C-E9180B3BA416}" type="slidenum">
              <a:rPr lang="en-GB" smtClean="0"/>
              <a:pPr/>
              <a:t>6</a:t>
            </a:fld>
            <a:endParaRPr lang="en-GB"/>
          </a:p>
        </p:txBody>
      </p:sp>
      <p:sp>
        <p:nvSpPr>
          <p:cNvPr id="6" name="Content Placeholder 5">
            <a:extLst>
              <a:ext uri="{FF2B5EF4-FFF2-40B4-BE49-F238E27FC236}">
                <a16:creationId xmlns:a16="http://schemas.microsoft.com/office/drawing/2014/main" id="{B6FEA154-E6C5-633A-8ED1-12A6585F80AE}"/>
              </a:ext>
            </a:extLst>
          </p:cNvPr>
          <p:cNvSpPr>
            <a:spLocks noGrp="1"/>
          </p:cNvSpPr>
          <p:nvPr>
            <p:ph idx="13"/>
          </p:nvPr>
        </p:nvSpPr>
        <p:spPr/>
        <p:txBody>
          <a:bodyPr/>
          <a:lstStyle/>
          <a:p>
            <a:pPr marL="571500" indent="-571500">
              <a:buFont typeface="Wingdings" panose="05000000000000000000" pitchFamily="2" charset="2"/>
              <a:buChar char="Ø"/>
            </a:pPr>
            <a:r>
              <a:rPr lang="en-US" sz="2800" dirty="0">
                <a:latin typeface="+mn-lt"/>
              </a:rPr>
              <a:t>Enacted per the Uniform Laws Commission in 36 states.</a:t>
            </a:r>
          </a:p>
          <a:p>
            <a:pPr marL="571500" indent="-571500">
              <a:buFont typeface="Wingdings" panose="05000000000000000000" pitchFamily="2" charset="2"/>
              <a:buChar char="Ø"/>
            </a:pPr>
            <a:r>
              <a:rPr lang="en-US" sz="2800" dirty="0">
                <a:latin typeface="+mn-lt"/>
              </a:rPr>
              <a:t>Not enacted in Delaware.</a:t>
            </a:r>
          </a:p>
        </p:txBody>
      </p:sp>
      <p:pic>
        <p:nvPicPr>
          <p:cNvPr id="7" name="Content Placeholder 6">
            <a:extLst>
              <a:ext uri="{FF2B5EF4-FFF2-40B4-BE49-F238E27FC236}">
                <a16:creationId xmlns:a16="http://schemas.microsoft.com/office/drawing/2014/main" id="{7A414D87-D0F6-AF16-D492-2E9F7AF1F6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4863" y="2243519"/>
            <a:ext cx="5092700" cy="3028187"/>
          </a:xfrm>
        </p:spPr>
      </p:pic>
      <p:pic>
        <p:nvPicPr>
          <p:cNvPr id="8" name="Picture 7">
            <a:extLst>
              <a:ext uri="{FF2B5EF4-FFF2-40B4-BE49-F238E27FC236}">
                <a16:creationId xmlns:a16="http://schemas.microsoft.com/office/drawing/2014/main" id="{6DFD533C-274F-41FD-9D91-48602B520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9" name="Picture 8">
            <a:extLst>
              <a:ext uri="{FF2B5EF4-FFF2-40B4-BE49-F238E27FC236}">
                <a16:creationId xmlns:a16="http://schemas.microsoft.com/office/drawing/2014/main" id="{81A48D9F-3871-4C85-9DAD-8857924DBF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0" name="Picture 9">
            <a:extLst>
              <a:ext uri="{FF2B5EF4-FFF2-40B4-BE49-F238E27FC236}">
                <a16:creationId xmlns:a16="http://schemas.microsoft.com/office/drawing/2014/main" id="{E32EC64A-5B06-46E2-9D77-FDAE717DCA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593512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51F1-1F76-9087-C5A6-1173A4A5C78C}"/>
              </a:ext>
            </a:extLst>
          </p:cNvPr>
          <p:cNvSpPr>
            <a:spLocks noGrp="1"/>
          </p:cNvSpPr>
          <p:nvPr>
            <p:ph type="title"/>
          </p:nvPr>
        </p:nvSpPr>
        <p:spPr/>
        <p:txBody>
          <a:bodyPr/>
          <a:lstStyle/>
          <a:p>
            <a:r>
              <a:rPr lang="en-US" sz="3200" dirty="0"/>
              <a:t>Uniform Trust Decanting Act</a:t>
            </a:r>
          </a:p>
        </p:txBody>
      </p:sp>
      <p:sp>
        <p:nvSpPr>
          <p:cNvPr id="4" name="Footer Placeholder 3">
            <a:extLst>
              <a:ext uri="{FF2B5EF4-FFF2-40B4-BE49-F238E27FC236}">
                <a16:creationId xmlns:a16="http://schemas.microsoft.com/office/drawing/2014/main" id="{0C54B755-BBF5-3B4E-26D6-1A1A13881ABF}"/>
              </a:ext>
            </a:extLst>
          </p:cNvPr>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a:extLst>
              <a:ext uri="{FF2B5EF4-FFF2-40B4-BE49-F238E27FC236}">
                <a16:creationId xmlns:a16="http://schemas.microsoft.com/office/drawing/2014/main" id="{C16D8B01-5619-ECE1-9891-DC409CD9670C}"/>
              </a:ext>
            </a:extLst>
          </p:cNvPr>
          <p:cNvSpPr>
            <a:spLocks noGrp="1"/>
          </p:cNvSpPr>
          <p:nvPr>
            <p:ph type="sldNum" sz="quarter" idx="12"/>
          </p:nvPr>
        </p:nvSpPr>
        <p:spPr/>
        <p:txBody>
          <a:bodyPr/>
          <a:lstStyle/>
          <a:p>
            <a:fld id="{6D268EC6-F668-460A-907C-E9180B3BA416}" type="slidenum">
              <a:rPr lang="en-GB" smtClean="0"/>
              <a:pPr/>
              <a:t>7</a:t>
            </a:fld>
            <a:endParaRPr lang="en-GB"/>
          </a:p>
        </p:txBody>
      </p:sp>
      <p:sp>
        <p:nvSpPr>
          <p:cNvPr id="6" name="Content Placeholder 5">
            <a:extLst>
              <a:ext uri="{FF2B5EF4-FFF2-40B4-BE49-F238E27FC236}">
                <a16:creationId xmlns:a16="http://schemas.microsoft.com/office/drawing/2014/main" id="{3273A402-7B29-62F8-D974-AEA3E7D361BD}"/>
              </a:ext>
            </a:extLst>
          </p:cNvPr>
          <p:cNvSpPr>
            <a:spLocks noGrp="1"/>
          </p:cNvSpPr>
          <p:nvPr>
            <p:ph idx="13"/>
          </p:nvPr>
        </p:nvSpPr>
        <p:spPr/>
        <p:txBody>
          <a:bodyPr/>
          <a:lstStyle/>
          <a:p>
            <a:pPr>
              <a:buFont typeface="Wingdings" panose="05000000000000000000" pitchFamily="2" charset="2"/>
              <a:buChar char="Ø"/>
            </a:pPr>
            <a:r>
              <a:rPr lang="en-US" sz="2800" cap="none" dirty="0">
                <a:solidFill>
                  <a:schemeClr val="tx1"/>
                </a:solidFill>
                <a:latin typeface="+mn-lt"/>
              </a:rPr>
              <a:t>Enacted per the Uniform Laws Commission in 18 states.</a:t>
            </a:r>
          </a:p>
          <a:p>
            <a:pPr>
              <a:buFont typeface="Wingdings" panose="05000000000000000000" pitchFamily="2" charset="2"/>
              <a:buChar char="Ø"/>
            </a:pPr>
            <a:r>
              <a:rPr lang="en-US" sz="2800" cap="none" dirty="0">
                <a:solidFill>
                  <a:schemeClr val="tx1"/>
                </a:solidFill>
                <a:latin typeface="+mn-lt"/>
              </a:rPr>
              <a:t>Introduced in 2 additional states.</a:t>
            </a:r>
          </a:p>
          <a:p>
            <a:pPr>
              <a:buFont typeface="Wingdings" panose="05000000000000000000" pitchFamily="2" charset="2"/>
              <a:buChar char="Ø"/>
            </a:pPr>
            <a:r>
              <a:rPr lang="en-US" sz="2800" cap="none" dirty="0">
                <a:solidFill>
                  <a:schemeClr val="tx1"/>
                </a:solidFill>
                <a:latin typeface="+mn-lt"/>
              </a:rPr>
              <a:t>Not enacted or introduced in Delaware.</a:t>
            </a:r>
          </a:p>
          <a:p>
            <a:pPr marL="0" indent="0">
              <a:buNone/>
            </a:pPr>
            <a:endParaRPr lang="en-US" sz="2800" cap="none" dirty="0">
              <a:solidFill>
                <a:schemeClr val="tx1"/>
              </a:solidFill>
              <a:latin typeface="+mn-lt"/>
            </a:endParaRPr>
          </a:p>
        </p:txBody>
      </p:sp>
      <p:pic>
        <p:nvPicPr>
          <p:cNvPr id="7" name="Content Placeholder 6">
            <a:extLst>
              <a:ext uri="{FF2B5EF4-FFF2-40B4-BE49-F238E27FC236}">
                <a16:creationId xmlns:a16="http://schemas.microsoft.com/office/drawing/2014/main" id="{37C2A273-8148-008E-A6A9-E790C05C1B6A}"/>
              </a:ext>
            </a:extLst>
          </p:cNvPr>
          <p:cNvPicPr>
            <a:picLocks noGrp="1" noChangeAspect="1"/>
          </p:cNvPicPr>
          <p:nvPr>
            <p:ph idx="1"/>
          </p:nvPr>
        </p:nvPicPr>
        <p:blipFill>
          <a:blip r:embed="rId2"/>
          <a:stretch>
            <a:fillRect/>
          </a:stretch>
        </p:blipFill>
        <p:spPr>
          <a:xfrm>
            <a:off x="804863" y="2167732"/>
            <a:ext cx="5092700" cy="3179761"/>
          </a:xfrm>
          <a:prstGeom prst="rect">
            <a:avLst/>
          </a:prstGeom>
        </p:spPr>
      </p:pic>
      <p:pic>
        <p:nvPicPr>
          <p:cNvPr id="8" name="Picture 7">
            <a:extLst>
              <a:ext uri="{FF2B5EF4-FFF2-40B4-BE49-F238E27FC236}">
                <a16:creationId xmlns:a16="http://schemas.microsoft.com/office/drawing/2014/main" id="{86424688-9BE0-4D6A-A3A1-29237F720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9" name="Picture 8">
            <a:extLst>
              <a:ext uri="{FF2B5EF4-FFF2-40B4-BE49-F238E27FC236}">
                <a16:creationId xmlns:a16="http://schemas.microsoft.com/office/drawing/2014/main" id="{BD132212-5B66-4F73-820A-26FB643C3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0" name="Picture 9">
            <a:extLst>
              <a:ext uri="{FF2B5EF4-FFF2-40B4-BE49-F238E27FC236}">
                <a16:creationId xmlns:a16="http://schemas.microsoft.com/office/drawing/2014/main" id="{36AC5F48-0E0F-47BC-8F55-F1E2E45078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1880334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46BFA-7DC9-2DAB-2E16-FD200C446F67}"/>
              </a:ext>
            </a:extLst>
          </p:cNvPr>
          <p:cNvSpPr>
            <a:spLocks noGrp="1"/>
          </p:cNvSpPr>
          <p:nvPr>
            <p:ph type="title"/>
          </p:nvPr>
        </p:nvSpPr>
        <p:spPr/>
        <p:txBody>
          <a:bodyPr/>
          <a:lstStyle/>
          <a:p>
            <a:r>
              <a:rPr lang="en-US" sz="3200" dirty="0"/>
              <a:t>Uniform Directed Trust Act</a:t>
            </a:r>
          </a:p>
        </p:txBody>
      </p:sp>
      <p:sp>
        <p:nvSpPr>
          <p:cNvPr id="4" name="Footer Placeholder 3">
            <a:extLst>
              <a:ext uri="{FF2B5EF4-FFF2-40B4-BE49-F238E27FC236}">
                <a16:creationId xmlns:a16="http://schemas.microsoft.com/office/drawing/2014/main" id="{519FB79B-62A9-2F75-FF1F-17CC5AB69DEE}"/>
              </a:ext>
            </a:extLst>
          </p:cNvPr>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a:extLst>
              <a:ext uri="{FF2B5EF4-FFF2-40B4-BE49-F238E27FC236}">
                <a16:creationId xmlns:a16="http://schemas.microsoft.com/office/drawing/2014/main" id="{6A9C152E-BBA6-A922-53EC-A1E3BC56450D}"/>
              </a:ext>
            </a:extLst>
          </p:cNvPr>
          <p:cNvSpPr>
            <a:spLocks noGrp="1"/>
          </p:cNvSpPr>
          <p:nvPr>
            <p:ph type="sldNum" sz="quarter" idx="12"/>
          </p:nvPr>
        </p:nvSpPr>
        <p:spPr/>
        <p:txBody>
          <a:bodyPr/>
          <a:lstStyle/>
          <a:p>
            <a:fld id="{6D268EC6-F668-460A-907C-E9180B3BA416}" type="slidenum">
              <a:rPr lang="en-GB" smtClean="0"/>
              <a:pPr/>
              <a:t>8</a:t>
            </a:fld>
            <a:endParaRPr lang="en-GB"/>
          </a:p>
        </p:txBody>
      </p:sp>
      <p:sp>
        <p:nvSpPr>
          <p:cNvPr id="6" name="Content Placeholder 5">
            <a:extLst>
              <a:ext uri="{FF2B5EF4-FFF2-40B4-BE49-F238E27FC236}">
                <a16:creationId xmlns:a16="http://schemas.microsoft.com/office/drawing/2014/main" id="{E858E597-6C9B-AE49-FECA-B24EB68D6ED3}"/>
              </a:ext>
            </a:extLst>
          </p:cNvPr>
          <p:cNvSpPr>
            <a:spLocks noGrp="1"/>
          </p:cNvSpPr>
          <p:nvPr>
            <p:ph idx="13"/>
          </p:nvPr>
        </p:nvSpPr>
        <p:spPr/>
        <p:txBody>
          <a:bodyPr/>
          <a:lstStyle/>
          <a:p>
            <a:pPr>
              <a:buFont typeface="Wingdings" panose="05000000000000000000" pitchFamily="2" charset="2"/>
              <a:buChar char="Ø"/>
            </a:pPr>
            <a:r>
              <a:rPr lang="en-US" sz="2800" cap="none" dirty="0">
                <a:solidFill>
                  <a:schemeClr val="tx1"/>
                </a:solidFill>
                <a:latin typeface="+mn-lt"/>
              </a:rPr>
              <a:t>Enacted per the Uniform Laws Commission in 20 states.</a:t>
            </a:r>
          </a:p>
          <a:p>
            <a:pPr>
              <a:buFont typeface="Wingdings" panose="05000000000000000000" pitchFamily="2" charset="2"/>
              <a:buChar char="Ø"/>
            </a:pPr>
            <a:r>
              <a:rPr lang="en-US" sz="2800" cap="none" dirty="0">
                <a:solidFill>
                  <a:schemeClr val="tx1"/>
                </a:solidFill>
                <a:latin typeface="+mn-lt"/>
              </a:rPr>
              <a:t>Introduced in 1 additional state.</a:t>
            </a:r>
          </a:p>
          <a:p>
            <a:pPr>
              <a:buFont typeface="Wingdings" panose="05000000000000000000" pitchFamily="2" charset="2"/>
              <a:buChar char="Ø"/>
            </a:pPr>
            <a:r>
              <a:rPr lang="en-US" sz="2800" cap="none" dirty="0">
                <a:solidFill>
                  <a:schemeClr val="tx1"/>
                </a:solidFill>
                <a:latin typeface="+mn-lt"/>
              </a:rPr>
              <a:t>Not enacted or introduced in Delaware.</a:t>
            </a:r>
          </a:p>
        </p:txBody>
      </p:sp>
      <p:pic>
        <p:nvPicPr>
          <p:cNvPr id="7" name="Content Placeholder 6">
            <a:extLst>
              <a:ext uri="{FF2B5EF4-FFF2-40B4-BE49-F238E27FC236}">
                <a16:creationId xmlns:a16="http://schemas.microsoft.com/office/drawing/2014/main" id="{E13E1F31-2474-67F2-F5E2-10739696844C}"/>
              </a:ext>
            </a:extLst>
          </p:cNvPr>
          <p:cNvPicPr>
            <a:picLocks noGrp="1" noChangeAspect="1"/>
          </p:cNvPicPr>
          <p:nvPr>
            <p:ph idx="1"/>
          </p:nvPr>
        </p:nvPicPr>
        <p:blipFill>
          <a:blip r:embed="rId2"/>
          <a:stretch>
            <a:fillRect/>
          </a:stretch>
        </p:blipFill>
        <p:spPr>
          <a:xfrm>
            <a:off x="804863" y="2132903"/>
            <a:ext cx="5092700" cy="3249419"/>
          </a:xfrm>
          <a:prstGeom prst="rect">
            <a:avLst/>
          </a:prstGeom>
        </p:spPr>
      </p:pic>
      <p:pic>
        <p:nvPicPr>
          <p:cNvPr id="8" name="Picture 7">
            <a:extLst>
              <a:ext uri="{FF2B5EF4-FFF2-40B4-BE49-F238E27FC236}">
                <a16:creationId xmlns:a16="http://schemas.microsoft.com/office/drawing/2014/main" id="{47684332-FD79-41A8-BF3C-7A0EB6210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9" name="Picture 8">
            <a:extLst>
              <a:ext uri="{FF2B5EF4-FFF2-40B4-BE49-F238E27FC236}">
                <a16:creationId xmlns:a16="http://schemas.microsoft.com/office/drawing/2014/main" id="{4A5D509E-A9A5-48B7-ADAB-0A2883F51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0" name="Picture 9">
            <a:extLst>
              <a:ext uri="{FF2B5EF4-FFF2-40B4-BE49-F238E27FC236}">
                <a16:creationId xmlns:a16="http://schemas.microsoft.com/office/drawing/2014/main" id="{70B2989F-2B96-490C-B6CD-59778DBBB2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123612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A2FE-30B8-22BD-4C09-0C861667BEBD}"/>
              </a:ext>
            </a:extLst>
          </p:cNvPr>
          <p:cNvSpPr>
            <a:spLocks noGrp="1"/>
          </p:cNvSpPr>
          <p:nvPr>
            <p:ph type="title"/>
          </p:nvPr>
        </p:nvSpPr>
        <p:spPr/>
        <p:txBody>
          <a:bodyPr/>
          <a:lstStyle/>
          <a:p>
            <a:r>
              <a:rPr lang="en-US" sz="3200" dirty="0"/>
              <a:t>Uniform Fiduciary Income and Principal Act</a:t>
            </a:r>
          </a:p>
        </p:txBody>
      </p:sp>
      <p:sp>
        <p:nvSpPr>
          <p:cNvPr id="4" name="Footer Placeholder 3">
            <a:extLst>
              <a:ext uri="{FF2B5EF4-FFF2-40B4-BE49-F238E27FC236}">
                <a16:creationId xmlns:a16="http://schemas.microsoft.com/office/drawing/2014/main" id="{5C7A49B8-BFC6-7163-7D1D-7E21C3A69C97}"/>
              </a:ext>
            </a:extLst>
          </p:cNvPr>
          <p:cNvSpPr>
            <a:spLocks noGrp="1"/>
          </p:cNvSpPr>
          <p:nvPr>
            <p:ph type="ftr" sz="quarter" idx="11"/>
          </p:nvPr>
        </p:nvSpPr>
        <p:spPr/>
        <p:txBody>
          <a:bodyPr/>
          <a:lstStyle/>
          <a:p>
            <a:r>
              <a:rPr lang="en-GB"/>
              <a:t>© 2024 Levenfeld Pearlstein, LLC, Morris Nichols Arsht &amp; Tunnell Greenleaf Trust, and Gordon, Fournarius &amp; Marmmarella, P.A. </a:t>
            </a:r>
            <a:endParaRPr lang="en-GB" dirty="0"/>
          </a:p>
        </p:txBody>
      </p:sp>
      <p:sp>
        <p:nvSpPr>
          <p:cNvPr id="5" name="Slide Number Placeholder 4">
            <a:extLst>
              <a:ext uri="{FF2B5EF4-FFF2-40B4-BE49-F238E27FC236}">
                <a16:creationId xmlns:a16="http://schemas.microsoft.com/office/drawing/2014/main" id="{37F4516E-3FA0-8C20-2EC2-FB5D1290A86B}"/>
              </a:ext>
            </a:extLst>
          </p:cNvPr>
          <p:cNvSpPr>
            <a:spLocks noGrp="1"/>
          </p:cNvSpPr>
          <p:nvPr>
            <p:ph type="sldNum" sz="quarter" idx="12"/>
          </p:nvPr>
        </p:nvSpPr>
        <p:spPr/>
        <p:txBody>
          <a:bodyPr/>
          <a:lstStyle/>
          <a:p>
            <a:fld id="{6D268EC6-F668-460A-907C-E9180B3BA416}" type="slidenum">
              <a:rPr lang="en-GB" smtClean="0"/>
              <a:pPr/>
              <a:t>9</a:t>
            </a:fld>
            <a:endParaRPr lang="en-GB"/>
          </a:p>
        </p:txBody>
      </p:sp>
      <p:sp>
        <p:nvSpPr>
          <p:cNvPr id="6" name="Content Placeholder 5">
            <a:extLst>
              <a:ext uri="{FF2B5EF4-FFF2-40B4-BE49-F238E27FC236}">
                <a16:creationId xmlns:a16="http://schemas.microsoft.com/office/drawing/2014/main" id="{EE3A90C1-F7D4-0C5A-8D65-3E9C1969971C}"/>
              </a:ext>
            </a:extLst>
          </p:cNvPr>
          <p:cNvSpPr>
            <a:spLocks noGrp="1"/>
          </p:cNvSpPr>
          <p:nvPr>
            <p:ph idx="13"/>
          </p:nvPr>
        </p:nvSpPr>
        <p:spPr>
          <a:xfrm>
            <a:off x="6294439" y="1348236"/>
            <a:ext cx="5093208" cy="4161528"/>
          </a:xfrm>
        </p:spPr>
        <p:txBody>
          <a:bodyPr/>
          <a:lstStyle/>
          <a:p>
            <a:pPr>
              <a:buFont typeface="Wingdings" panose="05000000000000000000" pitchFamily="2" charset="2"/>
              <a:buChar char="Ø"/>
            </a:pPr>
            <a:r>
              <a:rPr lang="en-US" sz="2800" cap="none" dirty="0">
                <a:solidFill>
                  <a:schemeClr val="tx1"/>
                </a:solidFill>
                <a:latin typeface="+mn-lt"/>
              </a:rPr>
              <a:t>Enacted per the Uniform Laws Commission in 8 states.</a:t>
            </a:r>
          </a:p>
          <a:p>
            <a:pPr>
              <a:buFont typeface="Wingdings" panose="05000000000000000000" pitchFamily="2" charset="2"/>
              <a:buChar char="Ø"/>
            </a:pPr>
            <a:r>
              <a:rPr lang="en-US" sz="2800" cap="none" dirty="0">
                <a:solidFill>
                  <a:schemeClr val="tx1"/>
                </a:solidFill>
                <a:latin typeface="+mn-lt"/>
              </a:rPr>
              <a:t>Introduced in 1 state.</a:t>
            </a:r>
          </a:p>
          <a:p>
            <a:pPr>
              <a:buFont typeface="Wingdings" panose="05000000000000000000" pitchFamily="2" charset="2"/>
              <a:buChar char="Ø"/>
            </a:pPr>
            <a:r>
              <a:rPr lang="en-US" sz="2800" cap="none" dirty="0">
                <a:solidFill>
                  <a:schemeClr val="tx1"/>
                </a:solidFill>
                <a:latin typeface="+mn-lt"/>
              </a:rPr>
              <a:t>Predecessor Uniform Principal and Income Acts 2000 and 2008 widely enacted.</a:t>
            </a:r>
          </a:p>
          <a:p>
            <a:pPr>
              <a:buFont typeface="Wingdings" panose="05000000000000000000" pitchFamily="2" charset="2"/>
              <a:buChar char="Ø"/>
            </a:pPr>
            <a:r>
              <a:rPr lang="en-US" sz="2800" cap="none" dirty="0">
                <a:solidFill>
                  <a:schemeClr val="tx1"/>
                </a:solidFill>
                <a:latin typeface="+mn-lt"/>
              </a:rPr>
              <a:t>2008 Act enacted in Delaware.</a:t>
            </a:r>
          </a:p>
        </p:txBody>
      </p:sp>
      <p:pic>
        <p:nvPicPr>
          <p:cNvPr id="7" name="Content Placeholder 6">
            <a:extLst>
              <a:ext uri="{FF2B5EF4-FFF2-40B4-BE49-F238E27FC236}">
                <a16:creationId xmlns:a16="http://schemas.microsoft.com/office/drawing/2014/main" id="{87D1669F-25B8-B13B-1FCA-29ECC0713338}"/>
              </a:ext>
            </a:extLst>
          </p:cNvPr>
          <p:cNvPicPr>
            <a:picLocks noGrp="1" noChangeAspect="1"/>
          </p:cNvPicPr>
          <p:nvPr>
            <p:ph idx="1"/>
          </p:nvPr>
        </p:nvPicPr>
        <p:blipFill>
          <a:blip r:embed="rId2"/>
          <a:stretch>
            <a:fillRect/>
          </a:stretch>
        </p:blipFill>
        <p:spPr>
          <a:xfrm>
            <a:off x="804863" y="2119235"/>
            <a:ext cx="5092700" cy="3276755"/>
          </a:xfrm>
          <a:prstGeom prst="rect">
            <a:avLst/>
          </a:prstGeom>
        </p:spPr>
      </p:pic>
      <p:pic>
        <p:nvPicPr>
          <p:cNvPr id="8" name="Picture 7">
            <a:extLst>
              <a:ext uri="{FF2B5EF4-FFF2-40B4-BE49-F238E27FC236}">
                <a16:creationId xmlns:a16="http://schemas.microsoft.com/office/drawing/2014/main" id="{81A5BF88-28A8-45F5-8743-BA514991B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040" y="5858359"/>
            <a:ext cx="847973" cy="488506"/>
          </a:xfrm>
          <a:prstGeom prst="rect">
            <a:avLst/>
          </a:prstGeom>
        </p:spPr>
      </p:pic>
      <p:pic>
        <p:nvPicPr>
          <p:cNvPr id="9" name="Picture 8">
            <a:extLst>
              <a:ext uri="{FF2B5EF4-FFF2-40B4-BE49-F238E27FC236}">
                <a16:creationId xmlns:a16="http://schemas.microsoft.com/office/drawing/2014/main" id="{F980EC14-0A93-42A0-B8ED-F84A26B4F5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34" y="6041157"/>
            <a:ext cx="1080399" cy="329184"/>
          </a:xfrm>
          <a:prstGeom prst="rect">
            <a:avLst/>
          </a:prstGeom>
        </p:spPr>
      </p:pic>
      <p:pic>
        <p:nvPicPr>
          <p:cNvPr id="10" name="Picture 9">
            <a:extLst>
              <a:ext uri="{FF2B5EF4-FFF2-40B4-BE49-F238E27FC236}">
                <a16:creationId xmlns:a16="http://schemas.microsoft.com/office/drawing/2014/main" id="{05639A4D-C568-4BB0-B453-7451D81CE7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407" y="6125769"/>
            <a:ext cx="1506635" cy="200600"/>
          </a:xfrm>
          <a:prstGeom prst="rect">
            <a:avLst/>
          </a:prstGeom>
        </p:spPr>
      </p:pic>
    </p:spTree>
    <p:extLst>
      <p:ext uri="{BB962C8B-B14F-4D97-AF65-F5344CB8AC3E}">
        <p14:creationId xmlns:p14="http://schemas.microsoft.com/office/powerpoint/2010/main" val="4149029945"/>
      </p:ext>
    </p:extLst>
  </p:cSld>
  <p:clrMapOvr>
    <a:masterClrMapping/>
  </p:clrMapOvr>
</p:sld>
</file>

<file path=ppt/theme/theme1.xml><?xml version="1.0" encoding="utf-8"?>
<a:theme xmlns:a="http://schemas.openxmlformats.org/drawingml/2006/main" name="Office Theme">
  <a:themeElements>
    <a:clrScheme name="Custom 810">
      <a:dk1>
        <a:sysClr val="windowText" lastClr="000000"/>
      </a:dk1>
      <a:lt1>
        <a:sysClr val="window" lastClr="FFFFFF"/>
      </a:lt1>
      <a:dk2>
        <a:srgbClr val="000000"/>
      </a:dk2>
      <a:lt2>
        <a:srgbClr val="E7E6E6"/>
      </a:lt2>
      <a:accent1>
        <a:srgbClr val="FF0022"/>
      </a:accent1>
      <a:accent2>
        <a:srgbClr val="000000"/>
      </a:accent2>
      <a:accent3>
        <a:srgbClr val="CCCCCC"/>
      </a:accent3>
      <a:accent4>
        <a:srgbClr val="999999"/>
      </a:accent4>
      <a:accent5>
        <a:srgbClr val="7F7F7F"/>
      </a:accent5>
      <a:accent6>
        <a:srgbClr val="333333"/>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91440" rIns="91440" rtlCol="0" anchor="ctr"/>
      <a:lstStyle>
        <a:defPPr algn="ctr">
          <a:lnSpc>
            <a:spcPct val="85000"/>
          </a:lnSpc>
          <a:defRPr sz="1300" cap="all" spc="50" dirty="0" err="1" smtClean="0">
            <a:solidFill>
              <a:srgbClr val="000000"/>
            </a:solidFill>
            <a:latin typeface="Arial Black"/>
            <a:cs typeface="Arial Black"/>
          </a:defRPr>
        </a:defPPr>
      </a:lstStyle>
      <a:style>
        <a:lnRef idx="1">
          <a:schemeClr val="accent1"/>
        </a:lnRef>
        <a:fillRef idx="3">
          <a:schemeClr val="accent1"/>
        </a:fillRef>
        <a:effectRef idx="2">
          <a:schemeClr val="accent1"/>
        </a:effectRef>
        <a:fontRef idx="minor">
          <a:schemeClr val="lt1"/>
        </a:fontRef>
      </a:style>
    </a:spDef>
    <a:lnDef>
      <a:spPr>
        <a:ln w="6350" cap="flat" cmpd="sng" algn="ctr">
          <a:solidFill>
            <a:schemeClr val="tx2"/>
          </a:solidFill>
          <a:prstDash val="solid"/>
          <a:miter lim="800000"/>
          <a:headEnd type="none" w="med" len="med"/>
          <a:tailEnd type="none" w="med" len="med"/>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nSpc>
            <a:spcPct val="120000"/>
          </a:lnSpc>
          <a:defRPr spc="-30" dirty="0" err="1" smtClean="0"/>
        </a:defPPr>
      </a:lstStyle>
    </a:txDef>
  </a:objectDefaults>
  <a:extraClrSchemeLst/>
  <a:extLst>
    <a:ext uri="{05A4C25C-085E-4340-85A3-A5531E510DB2}">
      <thm15:themeFamily xmlns:thm15="http://schemas.microsoft.com/office/thememl/2012/main" name="LP_Presentation_Template 2022 (2)  -  Read-Only" id="{8F443EDA-4CB2-4052-A88C-48E3291A7C9D}" vid="{BBA80409-907B-48FF-A12C-53AAC3F1802A}"/>
    </a:ext>
  </a:extLst>
</a:theme>
</file>

<file path=ppt/theme/theme2.xml><?xml version="1.0" encoding="utf-8"?>
<a:theme xmlns:a="http://schemas.openxmlformats.org/drawingml/2006/main" name="1_Office Theme">
  <a:themeElements>
    <a:clrScheme name="Custom 810">
      <a:dk1>
        <a:sysClr val="windowText" lastClr="000000"/>
      </a:dk1>
      <a:lt1>
        <a:sysClr val="window" lastClr="FFFFFF"/>
      </a:lt1>
      <a:dk2>
        <a:srgbClr val="000000"/>
      </a:dk2>
      <a:lt2>
        <a:srgbClr val="E7E6E6"/>
      </a:lt2>
      <a:accent1>
        <a:srgbClr val="FF0022"/>
      </a:accent1>
      <a:accent2>
        <a:srgbClr val="000000"/>
      </a:accent2>
      <a:accent3>
        <a:srgbClr val="CCCCCC"/>
      </a:accent3>
      <a:accent4>
        <a:srgbClr val="999999"/>
      </a:accent4>
      <a:accent5>
        <a:srgbClr val="7F7F7F"/>
      </a:accent5>
      <a:accent6>
        <a:srgbClr val="333333"/>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91440" rIns="91440" rtlCol="0" anchor="ctr"/>
      <a:lstStyle>
        <a:defPPr algn="ctr">
          <a:lnSpc>
            <a:spcPct val="85000"/>
          </a:lnSpc>
          <a:defRPr sz="1300" cap="all" spc="50" dirty="0" err="1" smtClean="0">
            <a:solidFill>
              <a:srgbClr val="000000"/>
            </a:solidFill>
            <a:latin typeface="Arial Black"/>
            <a:cs typeface="Arial Black"/>
          </a:defRPr>
        </a:defPPr>
      </a:lstStyle>
      <a:style>
        <a:lnRef idx="1">
          <a:schemeClr val="accent1"/>
        </a:lnRef>
        <a:fillRef idx="3">
          <a:schemeClr val="accent1"/>
        </a:fillRef>
        <a:effectRef idx="2">
          <a:schemeClr val="accent1"/>
        </a:effectRef>
        <a:fontRef idx="minor">
          <a:schemeClr val="lt1"/>
        </a:fontRef>
      </a:style>
    </a:spDef>
    <a:lnDef>
      <a:spPr>
        <a:ln w="6350" cap="flat" cmpd="sng" algn="ctr">
          <a:solidFill>
            <a:schemeClr val="tx2"/>
          </a:solidFill>
          <a:prstDash val="solid"/>
          <a:miter lim="800000"/>
          <a:headEnd type="none" w="med" len="med"/>
          <a:tailEnd type="none" w="med" len="med"/>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nSpc>
            <a:spcPct val="120000"/>
          </a:lnSpc>
          <a:defRPr spc="-30" dirty="0" err="1" smtClean="0"/>
        </a:defPPr>
      </a:lstStyle>
    </a:txDef>
  </a:objectDefaults>
  <a:extraClrSchemeLst/>
  <a:extLst>
    <a:ext uri="{05A4C25C-085E-4340-85A3-A5531E510DB2}">
      <thm15:themeFamily xmlns:thm15="http://schemas.microsoft.com/office/thememl/2012/main" name="LP_Presentation_Template 2022 (2)  -  Read-Only" id="{8F443EDA-4CB2-4052-A88C-48E3291A7C9D}" vid="{BBA80409-907B-48FF-A12C-53AAC3F180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TotalTime>
  <Words>8956</Words>
  <Application>Microsoft Office PowerPoint</Application>
  <PresentationFormat>Widescreen</PresentationFormat>
  <Paragraphs>872</Paragraphs>
  <Slides>54</Slides>
  <Notes>48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54</vt:i4>
      </vt:variant>
    </vt:vector>
  </HeadingPairs>
  <TitlesOfParts>
    <vt:vector size="63" baseType="lpstr">
      <vt:lpstr>Arial</vt:lpstr>
      <vt:lpstr>Arial Black</vt:lpstr>
      <vt:lpstr>Calibri</vt:lpstr>
      <vt:lpstr>Lucida Grande</vt:lpstr>
      <vt:lpstr>Times</vt:lpstr>
      <vt:lpstr>Times New Roman</vt:lpstr>
      <vt:lpstr>Wingdings</vt:lpstr>
      <vt:lpstr>Office Theme</vt:lpstr>
      <vt:lpstr>1_Office Theme</vt:lpstr>
      <vt:lpstr>Delaware, the Center of the Universe (Or Is It?)</vt:lpstr>
      <vt:lpstr>Here with you today</vt:lpstr>
      <vt:lpstr>Delaware, the Center of the Universe (Or Is It?)</vt:lpstr>
      <vt:lpstr>Applicable Law</vt:lpstr>
      <vt:lpstr>Uniform Prudent Investor Act</vt:lpstr>
      <vt:lpstr>Uniform Trust Code</vt:lpstr>
      <vt:lpstr>Uniform Trust Decanting Act</vt:lpstr>
      <vt:lpstr>Uniform Directed Trust Act</vt:lpstr>
      <vt:lpstr>Uniform Fiduciary Income and Principal Act</vt:lpstr>
      <vt:lpstr>Providing for the Benefit of the Beneficiary</vt:lpstr>
      <vt:lpstr>Providing for the Benefit of the Beneficiary</vt:lpstr>
      <vt:lpstr>Duty to Inform</vt:lpstr>
      <vt:lpstr>Silent Trusts</vt:lpstr>
      <vt:lpstr>Designated Representatives</vt:lpstr>
      <vt:lpstr>Virtual Representation</vt:lpstr>
      <vt:lpstr>Beneficiary Well-Being Trust</vt:lpstr>
      <vt:lpstr>Practice Pointers</vt:lpstr>
      <vt:lpstr>Managing the Risk of the Fiduciary</vt:lpstr>
      <vt:lpstr>Managing the Risk of the Fiduciary</vt:lpstr>
      <vt:lpstr>Managing the Risk of the Fiduciary</vt:lpstr>
      <vt:lpstr>Limits on Liability</vt:lpstr>
      <vt:lpstr>Limitation of Action</vt:lpstr>
      <vt:lpstr>Various Trustee Roles</vt:lpstr>
      <vt:lpstr>Dissenting Co-Trustee</vt:lpstr>
      <vt:lpstr>Dissenting Trustee (Cont’d.)</vt:lpstr>
      <vt:lpstr>Excluded Trustees</vt:lpstr>
      <vt:lpstr>Separate Trustees </vt:lpstr>
      <vt:lpstr>Directed Trusts</vt:lpstr>
      <vt:lpstr>Directed Trusts</vt:lpstr>
      <vt:lpstr>Delegation</vt:lpstr>
      <vt:lpstr>Concentrated Positions/Special Holdings</vt:lpstr>
      <vt:lpstr>Practice Pointers</vt:lpstr>
      <vt:lpstr>Achieving Flexibility</vt:lpstr>
      <vt:lpstr>Achieving Flexibility</vt:lpstr>
      <vt:lpstr>Trust Protectors</vt:lpstr>
      <vt:lpstr>Modifications</vt:lpstr>
      <vt:lpstr>Modifications (cont’d)</vt:lpstr>
      <vt:lpstr>Non-Judicial Settlement Agreement</vt:lpstr>
      <vt:lpstr>Decantings</vt:lpstr>
      <vt:lpstr>Practice Pointers</vt:lpstr>
      <vt:lpstr>Delaware Courts</vt:lpstr>
      <vt:lpstr>Delaware Courts are very experienced in trust matters </vt:lpstr>
      <vt:lpstr>All of that is well-known (and well-deserved and well-earned).  But what’s not so well known?</vt:lpstr>
      <vt:lpstr>The Fiduciary Exception – Not Recognized</vt:lpstr>
      <vt:lpstr>The Fiduciary Exception – Recognized </vt:lpstr>
      <vt:lpstr>Key Take Aways</vt:lpstr>
      <vt:lpstr>Key Take Aways</vt:lpstr>
      <vt:lpstr>Any questions?</vt:lpstr>
      <vt:lpstr>Special Thanks</vt:lpstr>
      <vt:lpstr>Presenter: J. Zachary Haupt</vt:lpstr>
      <vt:lpstr>Presenter: Suzanne Shier</vt:lpstr>
      <vt:lpstr>Presenter: Wendy Zimmer Cox</vt:lpstr>
      <vt:lpstr>Presenter: Bill Kelleher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Wendy Cox</dc:creator>
  <cp:lastModifiedBy>Greg Koseluk</cp:lastModifiedBy>
  <cp:revision>8</cp:revision>
  <cp:lastPrinted>1900-01-01T06:00:00Z</cp:lastPrinted>
  <dcterms:created xsi:type="dcterms:W3CDTF">1900-01-01T06:00:00Z</dcterms:created>
  <dcterms:modified xsi:type="dcterms:W3CDTF">2024-10-22T13:03:38Z</dcterms:modified>
</cp:coreProperties>
</file>